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4"/>
  </p:notesMasterIdLst>
  <p:handoutMasterIdLst>
    <p:handoutMasterId r:id="rId35"/>
  </p:handoutMasterIdLst>
  <p:sldIdLst>
    <p:sldId id="258" r:id="rId2"/>
    <p:sldId id="264" r:id="rId3"/>
    <p:sldId id="312" r:id="rId4"/>
    <p:sldId id="313" r:id="rId5"/>
    <p:sldId id="269" r:id="rId6"/>
    <p:sldId id="279" r:id="rId7"/>
    <p:sldId id="306" r:id="rId8"/>
    <p:sldId id="307" r:id="rId9"/>
    <p:sldId id="308" r:id="rId10"/>
    <p:sldId id="309" r:id="rId11"/>
    <p:sldId id="310" r:id="rId12"/>
    <p:sldId id="281" r:id="rId13"/>
    <p:sldId id="285" r:id="rId14"/>
    <p:sldId id="289" r:id="rId15"/>
    <p:sldId id="291" r:id="rId16"/>
    <p:sldId id="286" r:id="rId17"/>
    <p:sldId id="290" r:id="rId18"/>
    <p:sldId id="282" r:id="rId19"/>
    <p:sldId id="294" r:id="rId20"/>
    <p:sldId id="296" r:id="rId21"/>
    <p:sldId id="295" r:id="rId22"/>
    <p:sldId id="297" r:id="rId23"/>
    <p:sldId id="283" r:id="rId24"/>
    <p:sldId id="298" r:id="rId25"/>
    <p:sldId id="299" r:id="rId26"/>
    <p:sldId id="300" r:id="rId27"/>
    <p:sldId id="301" r:id="rId28"/>
    <p:sldId id="284" r:id="rId29"/>
    <p:sldId id="302" r:id="rId30"/>
    <p:sldId id="303" r:id="rId31"/>
    <p:sldId id="304" r:id="rId32"/>
    <p:sldId id="267" r:id="rId33"/>
  </p:sldIdLst>
  <p:sldSz cx="9144000" cy="6858000" type="screen4x3"/>
  <p:notesSz cx="6858000" cy="9144000"/>
  <p:embeddedFontLst>
    <p:embeddedFont>
      <p:font typeface="Twinkl" panose="020B0604020202020204" charset="0"/>
      <p:regular r:id="rId36"/>
      <p:bold r:id="rId37"/>
    </p:embeddedFont>
    <p:embeddedFont>
      <p:font typeface="Calibri" panose="020F0502020204030204" pitchFamily="34" charset="0"/>
      <p:regular r:id="rId38"/>
      <p:bold r:id="rId39"/>
      <p:italic r:id="rId40"/>
      <p:boldItalic r:id="rId4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BCD9"/>
    <a:srgbClr val="E6DEC9"/>
    <a:srgbClr val="ADE0F9"/>
    <a:srgbClr val="AFDEF9"/>
    <a:srgbClr val="687396"/>
    <a:srgbClr val="8ACBC0"/>
    <a:srgbClr val="CFE09B"/>
    <a:srgbClr val="FDD182"/>
    <a:srgbClr val="5F7798"/>
    <a:srgbClr val="FFF1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2"/>
      </p:cViewPr>
      <p:guideLst>
        <p:guide orient="horz" pos="2160"/>
        <p:guide pos="2880"/>
        <p:guide pos="340"/>
        <p:guide orient="horz" pos="3997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2.fntdata"/><Relationship Id="rId40" Type="http://schemas.openxmlformats.org/officeDocument/2006/relationships/font" Target="fonts/font5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6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Relationship Id="rId43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978222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  <p:sldLayoutId id="2147483668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5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7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5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United Kingdom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3527429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 official name of the UK is ‘The United Kingdom of Great Britain and Northern Ireland</a:t>
            </a:r>
            <a:r>
              <a:rPr lang="en-GB" dirty="0" smtClean="0"/>
              <a:t>’.</a:t>
            </a:r>
          </a:p>
          <a:p>
            <a:endParaRPr lang="en-GB" dirty="0"/>
          </a:p>
          <a:p>
            <a:r>
              <a:rPr lang="en-GB" dirty="0" smtClean="0"/>
              <a:t>It is made up of 4 countries: England, Scotland, Wales and Northern Ireland.</a:t>
            </a:r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16" r="18973"/>
          <a:stretch/>
        </p:blipFill>
        <p:spPr>
          <a:xfrm>
            <a:off x="4572001" y="1470266"/>
            <a:ext cx="3816350" cy="4638258"/>
          </a:xfrm>
          <a:prstGeom prst="roundRect">
            <a:avLst>
              <a:gd name="adj" fmla="val 5043"/>
            </a:avLst>
          </a:prstGeom>
        </p:spPr>
      </p:pic>
      <p:sp>
        <p:nvSpPr>
          <p:cNvPr id="7" name="TextBox 6"/>
          <p:cNvSpPr txBox="1"/>
          <p:nvPr/>
        </p:nvSpPr>
        <p:spPr>
          <a:xfrm>
            <a:off x="6979653" y="4579463"/>
            <a:ext cx="96772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England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197216" y="4827804"/>
            <a:ext cx="8416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Wales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990584" y="2500516"/>
            <a:ext cx="11135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Scotland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319659" y="3485915"/>
            <a:ext cx="10258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Northern</a:t>
            </a:r>
          </a:p>
          <a:p>
            <a:pPr algn="ctr"/>
            <a:r>
              <a:rPr lang="en-GB" sz="1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Ireland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39240" y="3917854"/>
            <a:ext cx="1883280" cy="2174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 dirty="0" smtClean="0">
                <a:latin typeface="Twinkl SemiBold"/>
              </a:rPr>
              <a:t>United Kingdom</a:t>
            </a:r>
          </a:p>
        </p:txBody>
      </p:sp>
      <p:sp>
        <p:nvSpPr>
          <p:cNvPr id="8195" name="Content Placeholder 21"/>
          <p:cNvSpPr>
            <a:spLocks noGrp="1"/>
          </p:cNvSpPr>
          <p:nvPr>
            <p:ph idx="1"/>
          </p:nvPr>
        </p:nvSpPr>
        <p:spPr>
          <a:xfrm>
            <a:off x="755650" y="1514475"/>
            <a:ext cx="7632700" cy="1069975"/>
          </a:xfrm>
        </p:spPr>
        <p:txBody>
          <a:bodyPr lIns="108000" tIns="108000" rIns="108000" bIns="108000"/>
          <a:lstStyle/>
          <a:p>
            <a:pPr>
              <a:lnSpc>
                <a:spcPct val="100000"/>
              </a:lnSpc>
            </a:pPr>
            <a:r>
              <a:rPr lang="en-GB" altLang="en-US" dirty="0" smtClean="0">
                <a:latin typeface="Twinkl" panose="020B0604020202020204" charset="0"/>
                <a:ea typeface="Sassoon Infant Rg"/>
              </a:rPr>
              <a:t>These are the flags of each country:</a:t>
            </a:r>
          </a:p>
        </p:txBody>
      </p:sp>
      <p:pic>
        <p:nvPicPr>
          <p:cNvPr id="7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7" t="2301" r="1698" b="2655"/>
          <a:stretch>
            <a:fillRect/>
          </a:stretch>
        </p:blipFill>
        <p:spPr bwMode="auto">
          <a:xfrm>
            <a:off x="2351087" y="2306638"/>
            <a:ext cx="1889125" cy="12049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7" t="2301" r="1698" b="2655"/>
          <a:stretch>
            <a:fillRect/>
          </a:stretch>
        </p:blipFill>
        <p:spPr bwMode="auto">
          <a:xfrm>
            <a:off x="4767263" y="2443163"/>
            <a:ext cx="1890712" cy="12049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6" t="2811" r="2866" b="3696"/>
          <a:stretch>
            <a:fillRect/>
          </a:stretch>
        </p:blipFill>
        <p:spPr bwMode="auto">
          <a:xfrm>
            <a:off x="2351088" y="4291013"/>
            <a:ext cx="1889125" cy="12033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0" t="2818" r="1492" b="3146"/>
          <a:stretch>
            <a:fillRect/>
          </a:stretch>
        </p:blipFill>
        <p:spPr bwMode="auto">
          <a:xfrm>
            <a:off x="4767263" y="4291013"/>
            <a:ext cx="1890712" cy="1203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2533968" y="3716337"/>
            <a:ext cx="18891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9pPr>
          </a:lstStyle>
          <a:p>
            <a:pPr algn="ctr" eaLnBrk="1" hangingPunct="1"/>
            <a:r>
              <a:rPr lang="en-GB" altLang="en-US"/>
              <a:t>Scotland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4716463" y="3648075"/>
            <a:ext cx="19939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9pPr>
          </a:lstStyle>
          <a:p>
            <a:pPr algn="ctr" eaLnBrk="1" hangingPunct="1"/>
            <a:r>
              <a:rPr lang="en-GB" altLang="en-US"/>
              <a:t>Northern Ireland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4767263" y="5494338"/>
            <a:ext cx="18907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9pPr>
          </a:lstStyle>
          <a:p>
            <a:pPr algn="ctr" eaLnBrk="1" hangingPunct="1"/>
            <a:r>
              <a:rPr lang="en-GB" altLang="en-US"/>
              <a:t>Wales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2351088" y="5494338"/>
            <a:ext cx="18891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9pPr>
          </a:lstStyle>
          <a:p>
            <a:pPr algn="ctr" eaLnBrk="1" hangingPunct="1"/>
            <a:r>
              <a:rPr lang="en-GB" altLang="en-US"/>
              <a:t>England</a:t>
            </a:r>
          </a:p>
        </p:txBody>
      </p:sp>
    </p:spTree>
    <p:extLst>
      <p:ext uri="{BB962C8B-B14F-4D97-AF65-F5344CB8AC3E}">
        <p14:creationId xmlns:p14="http://schemas.microsoft.com/office/powerpoint/2010/main" val="3030634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6" t="2811" r="2866" b="3696"/>
          <a:stretch>
            <a:fillRect/>
          </a:stretch>
        </p:blipFill>
        <p:spPr bwMode="auto">
          <a:xfrm>
            <a:off x="6470650" y="2406650"/>
            <a:ext cx="1890713" cy="12049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7" t="2301" r="1698" b="2655"/>
          <a:stretch>
            <a:fillRect/>
          </a:stretch>
        </p:blipFill>
        <p:spPr bwMode="auto">
          <a:xfrm>
            <a:off x="3605213" y="2406650"/>
            <a:ext cx="1889125" cy="12049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7" t="2301" r="1698" b="2655"/>
          <a:stretch>
            <a:fillRect/>
          </a:stretch>
        </p:blipFill>
        <p:spPr bwMode="auto">
          <a:xfrm>
            <a:off x="728663" y="2406650"/>
            <a:ext cx="1889125" cy="12049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 dirty="0" smtClean="0">
                <a:latin typeface="Twinkl SemiBold"/>
              </a:rPr>
              <a:t>United Kingdom</a:t>
            </a:r>
            <a:endParaRPr lang="en-GB" altLang="en-US" sz="3600" dirty="0" smtClean="0">
              <a:latin typeface="Twinkl SemiBold"/>
            </a:endParaRPr>
          </a:p>
        </p:txBody>
      </p:sp>
      <p:sp>
        <p:nvSpPr>
          <p:cNvPr id="9222" name="Content Placeholder 21"/>
          <p:cNvSpPr>
            <a:spLocks noGrp="1"/>
          </p:cNvSpPr>
          <p:nvPr>
            <p:ph idx="1"/>
          </p:nvPr>
        </p:nvSpPr>
        <p:spPr>
          <a:xfrm>
            <a:off x="755650" y="1514475"/>
            <a:ext cx="7632700" cy="874713"/>
          </a:xfrm>
        </p:spPr>
        <p:txBody>
          <a:bodyPr lIns="108000" tIns="108000" rIns="108000" bIns="108000"/>
          <a:lstStyle/>
          <a:p>
            <a:pPr>
              <a:lnSpc>
                <a:spcPct val="100000"/>
              </a:lnSpc>
            </a:pPr>
            <a:r>
              <a:rPr lang="en-GB" altLang="en-US" smtClean="0">
                <a:latin typeface="Twinkl" panose="020B0604020202020204" charset="0"/>
                <a:ea typeface="Sassoon Infant Rg"/>
              </a:rPr>
              <a:t>The flag of the UK combines the crosses of three patron saints:</a:t>
            </a:r>
          </a:p>
        </p:txBody>
      </p:sp>
      <p:sp>
        <p:nvSpPr>
          <p:cNvPr id="9223" name="TextBox 1"/>
          <p:cNvSpPr txBox="1">
            <a:spLocks noChangeArrowheads="1"/>
          </p:cNvSpPr>
          <p:nvPr/>
        </p:nvSpPr>
        <p:spPr bwMode="auto">
          <a:xfrm>
            <a:off x="457200" y="3611563"/>
            <a:ext cx="2432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9pPr>
          </a:lstStyle>
          <a:p>
            <a:pPr algn="ctr" eaLnBrk="1" hangingPunct="1"/>
            <a:r>
              <a:rPr lang="en-GB" altLang="en-US"/>
              <a:t>St Andrew: Scotland</a:t>
            </a:r>
          </a:p>
        </p:txBody>
      </p:sp>
      <p:sp>
        <p:nvSpPr>
          <p:cNvPr id="9224" name="TextBox 12"/>
          <p:cNvSpPr txBox="1">
            <a:spLocks noChangeArrowheads="1"/>
          </p:cNvSpPr>
          <p:nvPr/>
        </p:nvSpPr>
        <p:spPr bwMode="auto">
          <a:xfrm>
            <a:off x="6346825" y="3611563"/>
            <a:ext cx="21383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9pPr>
          </a:lstStyle>
          <a:p>
            <a:pPr algn="ctr" eaLnBrk="1" hangingPunct="1"/>
            <a:r>
              <a:rPr lang="en-GB" altLang="en-US"/>
              <a:t>St George: England</a:t>
            </a:r>
          </a:p>
        </p:txBody>
      </p:sp>
      <p:sp>
        <p:nvSpPr>
          <p:cNvPr id="9225" name="TextBox 11"/>
          <p:cNvSpPr txBox="1">
            <a:spLocks noChangeArrowheads="1"/>
          </p:cNvSpPr>
          <p:nvPr/>
        </p:nvSpPr>
        <p:spPr bwMode="auto">
          <a:xfrm>
            <a:off x="3022600" y="3611563"/>
            <a:ext cx="30559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9pPr>
          </a:lstStyle>
          <a:p>
            <a:pPr algn="ctr" eaLnBrk="1" hangingPunct="1"/>
            <a:r>
              <a:rPr lang="en-GB" altLang="en-US"/>
              <a:t>St Patrick: Northern Ireland</a:t>
            </a:r>
          </a:p>
        </p:txBody>
      </p:sp>
      <p:pic>
        <p:nvPicPr>
          <p:cNvPr id="7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7" t="2301" r="1698" b="2655"/>
          <a:stretch>
            <a:fillRect/>
          </a:stretch>
        </p:blipFill>
        <p:spPr bwMode="auto">
          <a:xfrm>
            <a:off x="728663" y="2408238"/>
            <a:ext cx="1889125" cy="1203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7" t="2301" r="1698" b="2655"/>
          <a:stretch>
            <a:fillRect/>
          </a:stretch>
        </p:blipFill>
        <p:spPr bwMode="auto">
          <a:xfrm>
            <a:off x="3605213" y="2408238"/>
            <a:ext cx="1889125" cy="1203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6" t="2811" r="2866" b="3696"/>
          <a:stretch>
            <a:fillRect/>
          </a:stretch>
        </p:blipFill>
        <p:spPr bwMode="auto">
          <a:xfrm>
            <a:off x="6470650" y="2408238"/>
            <a:ext cx="1890713" cy="1203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5" t="1845" r="1559" b="2768"/>
          <a:stretch>
            <a:fillRect/>
          </a:stretch>
        </p:blipFill>
        <p:spPr bwMode="auto">
          <a:xfrm>
            <a:off x="3605213" y="4160838"/>
            <a:ext cx="1889125" cy="12049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30" name="TextBox 13"/>
          <p:cNvSpPr txBox="1">
            <a:spLocks noChangeArrowheads="1"/>
          </p:cNvSpPr>
          <p:nvPr/>
        </p:nvSpPr>
        <p:spPr bwMode="auto">
          <a:xfrm>
            <a:off x="3479800" y="5383213"/>
            <a:ext cx="21383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charset="0"/>
              </a:defRPr>
            </a:lvl9pPr>
          </a:lstStyle>
          <a:p>
            <a:pPr algn="ctr" eaLnBrk="1" hangingPunct="1"/>
            <a:r>
              <a:rPr lang="en-GB" altLang="en-US"/>
              <a:t>United Kingdom</a:t>
            </a:r>
          </a:p>
        </p:txBody>
      </p:sp>
    </p:spTree>
    <p:extLst>
      <p:ext uri="{BB962C8B-B14F-4D97-AF65-F5344CB8AC3E}">
        <p14:creationId xmlns:p14="http://schemas.microsoft.com/office/powerpoint/2010/main" val="2670997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11111E-6 L 0.31458 0.2555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29" y="12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11111E-6 L 5.55556E-7 0.25555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778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11111E-6 L -0.31389 0.25555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94" y="12778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8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Population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England has the largest population (number of people who live there) in the UK.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5270704"/>
            <a:ext cx="7632700" cy="822121"/>
          </a:xfrm>
          <a:prstGeom prst="roundRect">
            <a:avLst/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 population of the UK is around 64 million!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5233" y="1928273"/>
            <a:ext cx="5264004" cy="3231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695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Picture 4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15565">
            <a:off x="756913" y="4577584"/>
            <a:ext cx="2887832" cy="1551053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Currency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 currency in the UK is the pound sterling.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6475">
            <a:off x="1083325" y="3357346"/>
            <a:ext cx="3007181" cy="157749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1988" y="4566054"/>
            <a:ext cx="1189644" cy="119721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7744" y="2945146"/>
            <a:ext cx="1353888" cy="131033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5126" y="4382472"/>
            <a:ext cx="1356963" cy="134455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4346" y="3968076"/>
            <a:ext cx="1076354" cy="106900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6596" y="3409219"/>
            <a:ext cx="1211148" cy="121074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7985" y="4095025"/>
            <a:ext cx="943278" cy="942058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3705" y="2757976"/>
            <a:ext cx="867618" cy="86925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7924" y="2927999"/>
            <a:ext cx="1212894" cy="1210744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36792">
            <a:off x="2011631" y="2153407"/>
            <a:ext cx="2776266" cy="1460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8685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England National Flower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A rose is the English national flower.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1691" y="2102610"/>
            <a:ext cx="3532670" cy="35099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331" y="2697942"/>
            <a:ext cx="3838669" cy="2319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335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Scotland National Flower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A thistle is the Scottish national flower.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2697942"/>
            <a:ext cx="3816349" cy="230533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0185" y="2057525"/>
            <a:ext cx="2184769" cy="3586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7887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Wales National Flower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A daffodil is the Welsh national flower.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9687" y="1974277"/>
            <a:ext cx="1957750" cy="375266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2697942"/>
            <a:ext cx="3816350" cy="2477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686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Northern Ireland National Flower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A shamrock is the Northern Irish national flower.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6386" y="2375463"/>
            <a:ext cx="3199331" cy="31224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1519" y="1962215"/>
            <a:ext cx="2523487" cy="127038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2342" y="4728370"/>
            <a:ext cx="1998191" cy="12971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417" y="3373003"/>
            <a:ext cx="1967451" cy="1188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8278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Capital Cities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381635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England</a:t>
            </a:r>
          </a:p>
        </p:txBody>
      </p:sp>
      <p:sp>
        <p:nvSpPr>
          <p:cNvPr id="6" name="London"/>
          <p:cNvSpPr/>
          <p:nvPr/>
        </p:nvSpPr>
        <p:spPr>
          <a:xfrm>
            <a:off x="755650" y="1929936"/>
            <a:ext cx="3608120" cy="588318"/>
          </a:xfrm>
          <a:prstGeom prst="roundRect">
            <a:avLst/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London</a:t>
            </a:r>
          </a:p>
        </p:txBody>
      </p:sp>
      <p:sp>
        <p:nvSpPr>
          <p:cNvPr id="8" name="Leeds"/>
          <p:cNvSpPr/>
          <p:nvPr/>
        </p:nvSpPr>
        <p:spPr>
          <a:xfrm>
            <a:off x="755650" y="3116797"/>
            <a:ext cx="3608120" cy="588318"/>
          </a:xfrm>
          <a:prstGeom prst="roundRect">
            <a:avLst/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Edinburgh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16" r="18973"/>
          <a:stretch/>
        </p:blipFill>
        <p:spPr>
          <a:xfrm>
            <a:off x="4572001" y="1470266"/>
            <a:ext cx="3816350" cy="4638258"/>
          </a:xfrm>
          <a:prstGeom prst="roundRect">
            <a:avLst>
              <a:gd name="adj" fmla="val 5043"/>
            </a:avLst>
          </a:prstGeom>
        </p:spPr>
      </p:pic>
      <p:grpSp>
        <p:nvGrpSpPr>
          <p:cNvPr id="29" name="Group 28"/>
          <p:cNvGrpSpPr/>
          <p:nvPr/>
        </p:nvGrpSpPr>
        <p:grpSpPr>
          <a:xfrm>
            <a:off x="6708251" y="2976422"/>
            <a:ext cx="1305804" cy="338554"/>
            <a:chOff x="6401973" y="3072402"/>
            <a:chExt cx="1305804" cy="338554"/>
          </a:xfrm>
        </p:grpSpPr>
        <p:sp>
          <p:nvSpPr>
            <p:cNvPr id="19" name="TextBox 18"/>
            <p:cNvSpPr txBox="1"/>
            <p:nvPr/>
          </p:nvSpPr>
          <p:spPr>
            <a:xfrm>
              <a:off x="6442760" y="3072402"/>
              <a:ext cx="126501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Edinburgh</a:t>
              </a:r>
            </a:p>
          </p:txBody>
        </p:sp>
        <p:sp>
          <p:nvSpPr>
            <p:cNvPr id="14" name="Oval 13"/>
            <p:cNvSpPr/>
            <p:nvPr/>
          </p:nvSpPr>
          <p:spPr>
            <a:xfrm>
              <a:off x="6401973" y="3230067"/>
              <a:ext cx="78203" cy="78203"/>
            </a:xfrm>
            <a:prstGeom prst="ellipse">
              <a:avLst/>
            </a:prstGeom>
            <a:solidFill>
              <a:srgbClr val="E51E21"/>
            </a:solidFill>
            <a:ln>
              <a:solidFill>
                <a:srgbClr val="2323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5972198" y="3595919"/>
            <a:ext cx="905667" cy="584775"/>
            <a:chOff x="7197184" y="3866385"/>
            <a:chExt cx="743010" cy="584775"/>
          </a:xfrm>
        </p:grpSpPr>
        <p:sp>
          <p:nvSpPr>
            <p:cNvPr id="16" name="TextBox 15"/>
            <p:cNvSpPr txBox="1"/>
            <p:nvPr/>
          </p:nvSpPr>
          <p:spPr>
            <a:xfrm>
              <a:off x="7221530" y="3866385"/>
              <a:ext cx="7186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Belfast</a:t>
              </a:r>
            </a:p>
          </p:txBody>
        </p:sp>
        <p:sp>
          <p:nvSpPr>
            <p:cNvPr id="23" name="Oval 22"/>
            <p:cNvSpPr/>
            <p:nvPr/>
          </p:nvSpPr>
          <p:spPr>
            <a:xfrm>
              <a:off x="7197184" y="4023305"/>
              <a:ext cx="58794" cy="68281"/>
            </a:xfrm>
            <a:prstGeom prst="ellipse">
              <a:avLst/>
            </a:prstGeom>
            <a:solidFill>
              <a:srgbClr val="E51E21"/>
            </a:solidFill>
            <a:ln>
              <a:solidFill>
                <a:srgbClr val="2323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7668677" y="4953981"/>
            <a:ext cx="896943" cy="338554"/>
            <a:chOff x="7668677" y="4953981"/>
            <a:chExt cx="896943" cy="338554"/>
          </a:xfrm>
        </p:grpSpPr>
        <p:sp>
          <p:nvSpPr>
            <p:cNvPr id="18" name="TextBox 17"/>
            <p:cNvSpPr txBox="1"/>
            <p:nvPr/>
          </p:nvSpPr>
          <p:spPr>
            <a:xfrm>
              <a:off x="7707778" y="4953981"/>
              <a:ext cx="85784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London</a:t>
              </a:r>
            </a:p>
          </p:txBody>
        </p:sp>
        <p:sp>
          <p:nvSpPr>
            <p:cNvPr id="24" name="Oval 23"/>
            <p:cNvSpPr/>
            <p:nvPr/>
          </p:nvSpPr>
          <p:spPr>
            <a:xfrm>
              <a:off x="7668677" y="5117630"/>
              <a:ext cx="78203" cy="78203"/>
            </a:xfrm>
            <a:prstGeom prst="ellipse">
              <a:avLst/>
            </a:prstGeom>
            <a:solidFill>
              <a:srgbClr val="E51E21"/>
            </a:solidFill>
            <a:ln>
              <a:solidFill>
                <a:srgbClr val="2323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6751691" y="5032783"/>
            <a:ext cx="908373" cy="338554"/>
            <a:chOff x="7239747" y="4601441"/>
            <a:chExt cx="908373" cy="338554"/>
          </a:xfrm>
        </p:grpSpPr>
        <p:sp>
          <p:nvSpPr>
            <p:cNvPr id="17" name="TextBox 16"/>
            <p:cNvSpPr txBox="1"/>
            <p:nvPr/>
          </p:nvSpPr>
          <p:spPr>
            <a:xfrm>
              <a:off x="7275388" y="4601441"/>
              <a:ext cx="87273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n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Cardiff</a:t>
              </a:r>
            </a:p>
          </p:txBody>
        </p:sp>
        <p:sp>
          <p:nvSpPr>
            <p:cNvPr id="25" name="Oval 24"/>
            <p:cNvSpPr/>
            <p:nvPr/>
          </p:nvSpPr>
          <p:spPr>
            <a:xfrm>
              <a:off x="7239747" y="4756736"/>
              <a:ext cx="78203" cy="78203"/>
            </a:xfrm>
            <a:prstGeom prst="ellipse">
              <a:avLst/>
            </a:prstGeom>
            <a:solidFill>
              <a:srgbClr val="E51E21"/>
            </a:solidFill>
            <a:ln>
              <a:solidFill>
                <a:srgbClr val="2323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2" name="Rectangle 31"/>
          <p:cNvSpPr/>
          <p:nvPr/>
        </p:nvSpPr>
        <p:spPr>
          <a:xfrm>
            <a:off x="755650" y="2680015"/>
            <a:ext cx="381635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Scotland</a:t>
            </a:r>
          </a:p>
        </p:txBody>
      </p:sp>
      <p:sp>
        <p:nvSpPr>
          <p:cNvPr id="33" name="Leeds"/>
          <p:cNvSpPr/>
          <p:nvPr/>
        </p:nvSpPr>
        <p:spPr>
          <a:xfrm>
            <a:off x="755650" y="4282866"/>
            <a:ext cx="3608120" cy="588318"/>
          </a:xfrm>
          <a:prstGeom prst="roundRect">
            <a:avLst/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Cardiff</a:t>
            </a:r>
          </a:p>
        </p:txBody>
      </p:sp>
      <p:sp>
        <p:nvSpPr>
          <p:cNvPr id="34" name="Rectangle 33"/>
          <p:cNvSpPr/>
          <p:nvPr/>
        </p:nvSpPr>
        <p:spPr>
          <a:xfrm>
            <a:off x="755650" y="3846084"/>
            <a:ext cx="381635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Wales</a:t>
            </a:r>
          </a:p>
        </p:txBody>
      </p:sp>
      <p:sp>
        <p:nvSpPr>
          <p:cNvPr id="35" name="Leeds"/>
          <p:cNvSpPr/>
          <p:nvPr/>
        </p:nvSpPr>
        <p:spPr>
          <a:xfrm>
            <a:off x="755650" y="5467749"/>
            <a:ext cx="3608120" cy="588318"/>
          </a:xfrm>
          <a:prstGeom prst="roundRect">
            <a:avLst/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Belfast</a:t>
            </a:r>
          </a:p>
        </p:txBody>
      </p:sp>
      <p:sp>
        <p:nvSpPr>
          <p:cNvPr id="36" name="Rectangle 35"/>
          <p:cNvSpPr/>
          <p:nvPr/>
        </p:nvSpPr>
        <p:spPr>
          <a:xfrm>
            <a:off x="755650" y="5030967"/>
            <a:ext cx="381635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Northern Ireland</a:t>
            </a:r>
          </a:p>
        </p:txBody>
      </p:sp>
    </p:spTree>
    <p:extLst>
      <p:ext uri="{BB962C8B-B14F-4D97-AF65-F5344CB8AC3E}">
        <p14:creationId xmlns:p14="http://schemas.microsoft.com/office/powerpoint/2010/main" val="3800748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London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The capital city of England is London.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6273" y="2313382"/>
            <a:ext cx="5291454" cy="3197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4932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effield"/>
          <p:cNvSpPr/>
          <p:nvPr/>
        </p:nvSpPr>
        <p:spPr>
          <a:xfrm>
            <a:off x="755650" y="2775843"/>
            <a:ext cx="7632700" cy="1583683"/>
          </a:xfrm>
          <a:prstGeom prst="roundRect">
            <a:avLst/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Facts about London</a:t>
            </a:r>
          </a:p>
        </p:txBody>
      </p:sp>
      <p:sp>
        <p:nvSpPr>
          <p:cNvPr id="5" name="Rectangle 4"/>
          <p:cNvSpPr/>
          <p:nvPr/>
        </p:nvSpPr>
        <p:spPr>
          <a:xfrm>
            <a:off x="2251561" y="3012254"/>
            <a:ext cx="2906834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London is the biggest city in Britain and Europe. 8,900,000 people live in London (2018).</a:t>
            </a:r>
          </a:p>
          <a:p>
            <a:endParaRPr lang="en-GB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9058" y="1202119"/>
            <a:ext cx="1457070" cy="145707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001" y="1420999"/>
            <a:ext cx="1213209" cy="293852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60354" y="1705544"/>
            <a:ext cx="3529890" cy="4352921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6766524" y="5092747"/>
            <a:ext cx="8578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London</a:t>
            </a:r>
          </a:p>
        </p:txBody>
      </p:sp>
      <p:sp>
        <p:nvSpPr>
          <p:cNvPr id="18" name="Oval 17"/>
          <p:cNvSpPr/>
          <p:nvPr/>
        </p:nvSpPr>
        <p:spPr>
          <a:xfrm>
            <a:off x="7607588" y="5204715"/>
            <a:ext cx="180011" cy="180011"/>
          </a:xfrm>
          <a:prstGeom prst="ellipse">
            <a:avLst/>
          </a:prstGeom>
          <a:solidFill>
            <a:srgbClr val="E51E21"/>
          </a:solidFill>
          <a:ln>
            <a:solidFill>
              <a:srgbClr val="232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12102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Invaders and Settlers</a:t>
            </a:r>
          </a:p>
        </p:txBody>
      </p:sp>
      <p:sp>
        <p:nvSpPr>
          <p:cNvPr id="4" name="Rectangle 3"/>
          <p:cNvSpPr/>
          <p:nvPr/>
        </p:nvSpPr>
        <p:spPr>
          <a:xfrm>
            <a:off x="1300295" y="5478010"/>
            <a:ext cx="61904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The Romans were first to settle where London is today, they named it </a:t>
            </a:r>
            <a:r>
              <a:rPr lang="en-GB" dirty="0" err="1"/>
              <a:t>Londinium</a:t>
            </a:r>
            <a:r>
              <a:rPr lang="en-GB" dirty="0"/>
              <a:t>.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2129" y="1271405"/>
            <a:ext cx="5950212" cy="4206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0103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The Great fire of London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In 1666 the Great Fire of London swept through central parts of London. Much of the city had to be rebuilt.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4688" y="1929731"/>
            <a:ext cx="6194073" cy="4273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5687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effield"/>
          <p:cNvSpPr/>
          <p:nvPr/>
        </p:nvSpPr>
        <p:spPr>
          <a:xfrm>
            <a:off x="755650" y="1325461"/>
            <a:ext cx="7632700" cy="891848"/>
          </a:xfrm>
          <a:prstGeom prst="roundRect">
            <a:avLst/>
          </a:prstGeom>
          <a:solidFill>
            <a:srgbClr val="FFF1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London Zoo</a:t>
            </a:r>
          </a:p>
        </p:txBody>
      </p:sp>
      <p:sp>
        <p:nvSpPr>
          <p:cNvPr id="6" name="Rectangle 5"/>
          <p:cNvSpPr/>
          <p:nvPr/>
        </p:nvSpPr>
        <p:spPr>
          <a:xfrm>
            <a:off x="3101125" y="1473201"/>
            <a:ext cx="3624416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London Zoo was the world’s first public zoo. It opened in 1829.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7405" y="2771307"/>
            <a:ext cx="6014906" cy="353741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549275"/>
            <a:ext cx="2345474" cy="207249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99544" y="1325757"/>
            <a:ext cx="1965533" cy="1168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3054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effield"/>
          <p:cNvSpPr/>
          <p:nvPr/>
        </p:nvSpPr>
        <p:spPr>
          <a:xfrm>
            <a:off x="755650" y="1594820"/>
            <a:ext cx="7632700" cy="891848"/>
          </a:xfrm>
          <a:prstGeom prst="roundRect">
            <a:avLst/>
          </a:prstGeom>
          <a:solidFill>
            <a:srgbClr val="FFF1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Sheffield"/>
          <p:cNvSpPr/>
          <p:nvPr/>
        </p:nvSpPr>
        <p:spPr>
          <a:xfrm>
            <a:off x="750884" y="2878784"/>
            <a:ext cx="7709451" cy="3214041"/>
          </a:xfrm>
          <a:prstGeom prst="roundRect">
            <a:avLst>
              <a:gd name="adj" fmla="val 595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London Underground</a:t>
            </a:r>
          </a:p>
        </p:txBody>
      </p:sp>
      <p:sp>
        <p:nvSpPr>
          <p:cNvPr id="12" name="Rectangle 11"/>
          <p:cNvSpPr/>
          <p:nvPr/>
        </p:nvSpPr>
        <p:spPr>
          <a:xfrm>
            <a:off x="955984" y="1750199"/>
            <a:ext cx="4675694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 London Underground is the oldest underground railway network in the world.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5"/>
          <a:stretch/>
        </p:blipFill>
        <p:spPr>
          <a:xfrm>
            <a:off x="877412" y="2933135"/>
            <a:ext cx="5434848" cy="311120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3399" y="1324642"/>
            <a:ext cx="1999716" cy="140511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4808" y="4604371"/>
            <a:ext cx="1687924" cy="1397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7444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6273" y="2313381"/>
            <a:ext cx="5291454" cy="31963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Edinburgh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The capital city of Scotland is Edinburgh.</a:t>
            </a:r>
          </a:p>
        </p:txBody>
      </p:sp>
    </p:spTree>
    <p:extLst>
      <p:ext uri="{BB962C8B-B14F-4D97-AF65-F5344CB8AC3E}">
        <p14:creationId xmlns:p14="http://schemas.microsoft.com/office/powerpoint/2010/main" val="31277499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4825" y="1171316"/>
            <a:ext cx="4096867" cy="2895851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Facts about Edinburgh</a:t>
            </a:r>
          </a:p>
        </p:txBody>
      </p:sp>
      <p:sp>
        <p:nvSpPr>
          <p:cNvPr id="7" name="Sheffield"/>
          <p:cNvSpPr/>
          <p:nvPr/>
        </p:nvSpPr>
        <p:spPr>
          <a:xfrm>
            <a:off x="755650" y="2961314"/>
            <a:ext cx="7632700" cy="2771908"/>
          </a:xfrm>
          <a:prstGeom prst="roundRect">
            <a:avLst>
              <a:gd name="adj" fmla="val 7285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2584" y="903988"/>
            <a:ext cx="1457070" cy="145707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60354" y="1705544"/>
            <a:ext cx="3529890" cy="4352921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714962" y="3090446"/>
            <a:ext cx="118356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Edinburgh</a:t>
            </a:r>
          </a:p>
        </p:txBody>
      </p:sp>
      <p:sp>
        <p:nvSpPr>
          <p:cNvPr id="11" name="Oval 10"/>
          <p:cNvSpPr/>
          <p:nvPr/>
        </p:nvSpPr>
        <p:spPr>
          <a:xfrm>
            <a:off x="6534952" y="3174579"/>
            <a:ext cx="180011" cy="180011"/>
          </a:xfrm>
          <a:prstGeom prst="ellipse">
            <a:avLst/>
          </a:prstGeom>
          <a:solidFill>
            <a:srgbClr val="E51E21"/>
          </a:solidFill>
          <a:ln>
            <a:solidFill>
              <a:srgbClr val="232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078770" y="3121167"/>
            <a:ext cx="3015058" cy="23698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Aft>
                <a:spcPts val="1200"/>
              </a:spcAft>
            </a:pPr>
            <a:r>
              <a:rPr lang="en-GB" dirty="0"/>
              <a:t>Edinburgh is the second biggest city in Scotland. It is estimated 489,000 people live in Edinburgh (2019).</a:t>
            </a:r>
          </a:p>
          <a:p>
            <a:pPr>
              <a:spcAft>
                <a:spcPts val="1200"/>
              </a:spcAft>
            </a:pPr>
            <a:r>
              <a:rPr lang="en-GB" dirty="0"/>
              <a:t>The main spoken language is English. In addition to this 1.4% of the population also speak Gaelic. </a:t>
            </a:r>
          </a:p>
        </p:txBody>
      </p:sp>
    </p:spTree>
    <p:extLst>
      <p:ext uri="{BB962C8B-B14F-4D97-AF65-F5344CB8AC3E}">
        <p14:creationId xmlns:p14="http://schemas.microsoft.com/office/powerpoint/2010/main" val="35603271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5" t="54"/>
          <a:stretch/>
        </p:blipFill>
        <p:spPr>
          <a:xfrm>
            <a:off x="539750" y="549275"/>
            <a:ext cx="8074018" cy="575945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Edinburgh Castle</a:t>
            </a:r>
          </a:p>
        </p:txBody>
      </p:sp>
      <p:sp>
        <p:nvSpPr>
          <p:cNvPr id="6" name="Sheffield"/>
          <p:cNvSpPr/>
          <p:nvPr/>
        </p:nvSpPr>
        <p:spPr>
          <a:xfrm>
            <a:off x="3393151" y="5682952"/>
            <a:ext cx="5278002" cy="467299"/>
          </a:xfrm>
          <a:prstGeom prst="roundRect">
            <a:avLst>
              <a:gd name="adj" fmla="val 11181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608367" y="5761323"/>
            <a:ext cx="49314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Edinburgh castle is built on an extinct volcano.</a:t>
            </a:r>
          </a:p>
        </p:txBody>
      </p:sp>
    </p:spTree>
    <p:extLst>
      <p:ext uri="{BB962C8B-B14F-4D97-AF65-F5344CB8AC3E}">
        <p14:creationId xmlns:p14="http://schemas.microsoft.com/office/powerpoint/2010/main" val="3378388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effield"/>
          <p:cNvSpPr/>
          <p:nvPr/>
        </p:nvSpPr>
        <p:spPr>
          <a:xfrm>
            <a:off x="755650" y="2961314"/>
            <a:ext cx="7632700" cy="2771908"/>
          </a:xfrm>
          <a:prstGeom prst="roundRect">
            <a:avLst>
              <a:gd name="adj" fmla="val 7285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Edinburgh Fire Service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Edinburgh was the first city in the world to have its own fire service.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0088" y="1902043"/>
            <a:ext cx="8090093" cy="4273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3600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effield"/>
          <p:cNvSpPr/>
          <p:nvPr/>
        </p:nvSpPr>
        <p:spPr>
          <a:xfrm>
            <a:off x="755650" y="2961314"/>
            <a:ext cx="7632700" cy="2771908"/>
          </a:xfrm>
          <a:prstGeom prst="roundRect">
            <a:avLst>
              <a:gd name="adj" fmla="val 7285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Alexander Graham Bell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Alexander Graham Bell, who invented the telephone, was born in Edinburgh.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9522" y="2247745"/>
            <a:ext cx="6425741" cy="3792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9450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6273" y="2193739"/>
            <a:ext cx="5291454" cy="3435077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Cardiff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 capital city of Wales is Cardiff. It is the smallest capital city in Europe.</a:t>
            </a:r>
          </a:p>
        </p:txBody>
      </p:sp>
    </p:spTree>
    <p:extLst>
      <p:ext uri="{BB962C8B-B14F-4D97-AF65-F5344CB8AC3E}">
        <p14:creationId xmlns:p14="http://schemas.microsoft.com/office/powerpoint/2010/main" val="39244842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472" y="1321396"/>
            <a:ext cx="2012639" cy="2189316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Facts about Cardiff</a:t>
            </a:r>
          </a:p>
        </p:txBody>
      </p:sp>
      <p:sp>
        <p:nvSpPr>
          <p:cNvPr id="7" name="Sheffield"/>
          <p:cNvSpPr/>
          <p:nvPr/>
        </p:nvSpPr>
        <p:spPr>
          <a:xfrm>
            <a:off x="755650" y="3665077"/>
            <a:ext cx="7632700" cy="2163832"/>
          </a:xfrm>
          <a:prstGeom prst="roundRect">
            <a:avLst>
              <a:gd name="adj" fmla="val 12015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1280" y="774027"/>
            <a:ext cx="1457070" cy="145707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60354" y="1705544"/>
            <a:ext cx="3529890" cy="4352921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724579" y="5075968"/>
            <a:ext cx="8578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Cardiff</a:t>
            </a:r>
          </a:p>
        </p:txBody>
      </p:sp>
      <p:sp>
        <p:nvSpPr>
          <p:cNvPr id="12" name="Oval 11"/>
          <p:cNvSpPr/>
          <p:nvPr/>
        </p:nvSpPr>
        <p:spPr>
          <a:xfrm>
            <a:off x="6586513" y="5172018"/>
            <a:ext cx="180011" cy="180011"/>
          </a:xfrm>
          <a:prstGeom prst="ellipse">
            <a:avLst/>
          </a:prstGeom>
          <a:solidFill>
            <a:srgbClr val="E51E21"/>
          </a:solidFill>
          <a:ln>
            <a:solidFill>
              <a:srgbClr val="232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998932" y="3735552"/>
            <a:ext cx="2918728" cy="19389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Cardiff is the largest city in Wales. It is estimated that 477,627 people live there (2020). The main spoken language is English and only 10% of the population in Cardiff speaks Welsh.</a:t>
            </a:r>
          </a:p>
        </p:txBody>
      </p:sp>
    </p:spTree>
    <p:extLst>
      <p:ext uri="{BB962C8B-B14F-4D97-AF65-F5344CB8AC3E}">
        <p14:creationId xmlns:p14="http://schemas.microsoft.com/office/powerpoint/2010/main" val="200911586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City of Castles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68650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There are three castles still standing in Cardiff: Cardiff Castle, St Fagan’s Castle and Castell </a:t>
            </a:r>
            <a:r>
              <a:rPr lang="en-GB" dirty="0" err="1"/>
              <a:t>Coch</a:t>
            </a:r>
            <a:r>
              <a:rPr lang="en-GB" dirty="0"/>
              <a:t> Castle.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1659466" y="1989861"/>
            <a:ext cx="5809992" cy="4109060"/>
            <a:chOff x="1711721" y="1989861"/>
            <a:chExt cx="5809992" cy="4109060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711721" y="1989861"/>
              <a:ext cx="5809992" cy="4109060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/>
          </p:nvSpPr>
          <p:spPr>
            <a:xfrm>
              <a:off x="1711721" y="5440202"/>
              <a:ext cx="1576072" cy="369332"/>
            </a:xfrm>
            <a:prstGeom prst="rect">
              <a:avLst/>
            </a:prstGeom>
            <a:solidFill>
              <a:srgbClr val="E6DEC9"/>
            </a:solidFill>
          </p:spPr>
          <p:txBody>
            <a:bodyPr wrap="none">
              <a:spAutoFit/>
            </a:bodyPr>
            <a:lstStyle/>
            <a:p>
              <a:r>
                <a:rPr lang="en-GB" dirty="0"/>
                <a:t>Cardiff Castle</a:t>
              </a: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661805" y="1989861"/>
            <a:ext cx="5812604" cy="4102964"/>
            <a:chOff x="1696641" y="1989861"/>
            <a:chExt cx="5812604" cy="4102964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705350" y="1989861"/>
              <a:ext cx="5803895" cy="4102964"/>
            </a:xfrm>
            <a:prstGeom prst="rect">
              <a:avLst/>
            </a:prstGeom>
          </p:spPr>
        </p:pic>
        <p:sp>
          <p:nvSpPr>
            <p:cNvPr id="10" name="Rectangle 9"/>
            <p:cNvSpPr/>
            <p:nvPr/>
          </p:nvSpPr>
          <p:spPr>
            <a:xfrm>
              <a:off x="1696641" y="5536621"/>
              <a:ext cx="1370888" cy="369332"/>
            </a:xfrm>
            <a:prstGeom prst="rect">
              <a:avLst/>
            </a:prstGeom>
            <a:solidFill>
              <a:srgbClr val="EDBCD9"/>
            </a:solidFill>
          </p:spPr>
          <p:txBody>
            <a:bodyPr wrap="none">
              <a:spAutoFit/>
            </a:bodyPr>
            <a:lstStyle/>
            <a:p>
              <a:r>
                <a:rPr lang="en-GB" dirty="0" err="1"/>
                <a:t>Coch</a:t>
              </a:r>
              <a:r>
                <a:rPr lang="en-GB" dirty="0"/>
                <a:t> Castle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1616515" y="1922800"/>
            <a:ext cx="5901439" cy="4170025"/>
            <a:chOff x="1616515" y="1922800"/>
            <a:chExt cx="5901439" cy="4170025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616515" y="1922800"/>
              <a:ext cx="5901439" cy="4170025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1616515" y="5526243"/>
              <a:ext cx="1931939" cy="369332"/>
            </a:xfrm>
            <a:prstGeom prst="rect">
              <a:avLst/>
            </a:prstGeom>
            <a:solidFill>
              <a:srgbClr val="ADE0F9"/>
            </a:solidFill>
          </p:spPr>
          <p:txBody>
            <a:bodyPr wrap="none">
              <a:spAutoFit/>
            </a:bodyPr>
            <a:lstStyle/>
            <a:p>
              <a:r>
                <a:rPr lang="en-GB" dirty="0"/>
                <a:t>St Fagan’s Castle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40879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effield"/>
          <p:cNvSpPr/>
          <p:nvPr/>
        </p:nvSpPr>
        <p:spPr>
          <a:xfrm>
            <a:off x="750885" y="3126997"/>
            <a:ext cx="7632700" cy="2163832"/>
          </a:xfrm>
          <a:prstGeom prst="roundRect">
            <a:avLst>
              <a:gd name="adj" fmla="val 12015"/>
            </a:avLst>
          </a:prstGeom>
          <a:solidFill>
            <a:srgbClr val="FDD1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Roald Dahl</a:t>
            </a:r>
          </a:p>
        </p:txBody>
      </p:sp>
      <p:sp>
        <p:nvSpPr>
          <p:cNvPr id="5" name="Rectangle 4"/>
          <p:cNvSpPr/>
          <p:nvPr/>
        </p:nvSpPr>
        <p:spPr>
          <a:xfrm>
            <a:off x="1049265" y="3793414"/>
            <a:ext cx="218888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Roald Dahl, a famous children’s author, was born in Cardiff.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6815" y="1649893"/>
            <a:ext cx="4983060" cy="3640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51093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effield"/>
          <p:cNvSpPr/>
          <p:nvPr/>
        </p:nvSpPr>
        <p:spPr>
          <a:xfrm>
            <a:off x="750885" y="2223083"/>
            <a:ext cx="7632700" cy="1205917"/>
          </a:xfrm>
          <a:prstGeom prst="roundRect">
            <a:avLst>
              <a:gd name="adj" fmla="val 12015"/>
            </a:avLst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The Principality Stadium</a:t>
            </a:r>
          </a:p>
        </p:txBody>
      </p:sp>
      <p:sp>
        <p:nvSpPr>
          <p:cNvPr id="5" name="Rectangle 4"/>
          <p:cNvSpPr/>
          <p:nvPr/>
        </p:nvSpPr>
        <p:spPr>
          <a:xfrm>
            <a:off x="1267378" y="2390229"/>
            <a:ext cx="5024365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 Principality Stadium is home of the Welsh national rugby team. It was opened in 1999 and used to be known as the Millennium Stadium.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7244" y="1674208"/>
            <a:ext cx="1861706" cy="226304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49" y="4415258"/>
            <a:ext cx="8064501" cy="1893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59623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Belfast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The capital city of Northern Ireland is Belfast.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9060" y="1951770"/>
            <a:ext cx="3816350" cy="192124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4445" y="4131066"/>
            <a:ext cx="3021928" cy="19617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837" y="4126904"/>
            <a:ext cx="3254473" cy="1965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699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Facts about Belfast</a:t>
            </a:r>
          </a:p>
        </p:txBody>
      </p:sp>
      <p:sp>
        <p:nvSpPr>
          <p:cNvPr id="4" name="Rectangle 3"/>
          <p:cNvSpPr/>
          <p:nvPr/>
        </p:nvSpPr>
        <p:spPr>
          <a:xfrm>
            <a:off x="1427525" y="3711694"/>
            <a:ext cx="57318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Please include an illustration of a UK map labelling Belfast and some people alongside to show population</a:t>
            </a:r>
          </a:p>
        </p:txBody>
      </p:sp>
      <p:sp>
        <p:nvSpPr>
          <p:cNvPr id="8" name="Sheffield"/>
          <p:cNvSpPr/>
          <p:nvPr/>
        </p:nvSpPr>
        <p:spPr>
          <a:xfrm>
            <a:off x="755650" y="3665077"/>
            <a:ext cx="7632700" cy="2163832"/>
          </a:xfrm>
          <a:prstGeom prst="roundRect">
            <a:avLst>
              <a:gd name="adj" fmla="val 12015"/>
            </a:avLst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1280" y="774027"/>
            <a:ext cx="1457070" cy="145707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0354" y="1705544"/>
            <a:ext cx="3529890" cy="4352921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877135" y="3775576"/>
            <a:ext cx="8578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Belfast</a:t>
            </a:r>
          </a:p>
        </p:txBody>
      </p:sp>
      <p:sp>
        <p:nvSpPr>
          <p:cNvPr id="12" name="Oval 11"/>
          <p:cNvSpPr/>
          <p:nvPr/>
        </p:nvSpPr>
        <p:spPr>
          <a:xfrm>
            <a:off x="5764392" y="3854848"/>
            <a:ext cx="180011" cy="180011"/>
          </a:xfrm>
          <a:prstGeom prst="ellipse">
            <a:avLst/>
          </a:prstGeom>
          <a:solidFill>
            <a:srgbClr val="E51E21"/>
          </a:solidFill>
          <a:ln>
            <a:solidFill>
              <a:srgbClr val="232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384626" y="4019185"/>
            <a:ext cx="2717392" cy="13932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Belfast is the largest city in Northern Ireland. </a:t>
            </a:r>
            <a:br>
              <a:rPr lang="en-GB" dirty="0"/>
            </a:br>
            <a:r>
              <a:rPr lang="en-GB" dirty="0"/>
              <a:t>It is estimated 585,000 live in and around the Belfast area (2019).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7118" y="658156"/>
            <a:ext cx="2597121" cy="2853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59244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8218" y="3908297"/>
            <a:ext cx="5260429" cy="1960841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C.S Lewis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CS Lewis, author of The Chronicles of Narnia, was born in Belfast.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5240" y="2256091"/>
            <a:ext cx="3562442" cy="2495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64965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The Titanic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The world famous ship, The Titanic, was constructed in Belfast.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7033" y="2069923"/>
            <a:ext cx="5580404" cy="3945990"/>
          </a:xfrm>
          <a:prstGeom prst="roundRect">
            <a:avLst>
              <a:gd name="adj" fmla="val 4243"/>
            </a:avLst>
          </a:prstGeom>
        </p:spPr>
      </p:pic>
    </p:spTree>
    <p:extLst>
      <p:ext uri="{BB962C8B-B14F-4D97-AF65-F5344CB8AC3E}">
        <p14:creationId xmlns:p14="http://schemas.microsoft.com/office/powerpoint/2010/main" val="358462953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A1786ED3-4A83-4E52-97FB-5BB8F2F68775}" vid="{F1370A2B-D63B-458B-B1CD-13966C425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512</TotalTime>
  <Words>616</Words>
  <Application>Microsoft Office PowerPoint</Application>
  <PresentationFormat>On-screen Show (4:3)</PresentationFormat>
  <Paragraphs>96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8" baseType="lpstr">
      <vt:lpstr>Twinkl</vt:lpstr>
      <vt:lpstr>Calibri</vt:lpstr>
      <vt:lpstr>Twinkl SemiBold</vt:lpstr>
      <vt:lpstr>Sassoon Infant Rg</vt:lpstr>
      <vt:lpstr>Arial</vt:lpstr>
      <vt:lpstr>Office Theme</vt:lpstr>
      <vt:lpstr>PowerPoint Presentation</vt:lpstr>
      <vt:lpstr>United Kingdom</vt:lpstr>
      <vt:lpstr>United Kingdom</vt:lpstr>
      <vt:lpstr>United Kingdom</vt:lpstr>
      <vt:lpstr>Population</vt:lpstr>
      <vt:lpstr>Currency</vt:lpstr>
      <vt:lpstr>England National Flower</vt:lpstr>
      <vt:lpstr>Scotland National Flower</vt:lpstr>
      <vt:lpstr>Wales National Flower</vt:lpstr>
      <vt:lpstr>Northern Ireland National Flower</vt:lpstr>
      <vt:lpstr>Capital Cities</vt:lpstr>
      <vt:lpstr>London</vt:lpstr>
      <vt:lpstr>Facts about London</vt:lpstr>
      <vt:lpstr>Invaders and Settlers</vt:lpstr>
      <vt:lpstr>The Great fire of London</vt:lpstr>
      <vt:lpstr>London Zoo</vt:lpstr>
      <vt:lpstr>London Underground</vt:lpstr>
      <vt:lpstr>Edinburgh</vt:lpstr>
      <vt:lpstr>Facts about Edinburgh</vt:lpstr>
      <vt:lpstr>Edinburgh Castle</vt:lpstr>
      <vt:lpstr>Edinburgh Fire Service</vt:lpstr>
      <vt:lpstr>Alexander Graham Bell</vt:lpstr>
      <vt:lpstr>Cardiff</vt:lpstr>
      <vt:lpstr>Facts about Cardiff</vt:lpstr>
      <vt:lpstr>City of Castles</vt:lpstr>
      <vt:lpstr>Roald Dahl</vt:lpstr>
      <vt:lpstr>The Principality Stadium</vt:lpstr>
      <vt:lpstr>Belfast</vt:lpstr>
      <vt:lpstr>Facts about Belfast</vt:lpstr>
      <vt:lpstr>C.S Lewis</vt:lpstr>
      <vt:lpstr>The Titanic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Samantha Pring</cp:lastModifiedBy>
  <cp:revision>52</cp:revision>
  <dcterms:created xsi:type="dcterms:W3CDTF">2019-07-15T12:03:51Z</dcterms:created>
  <dcterms:modified xsi:type="dcterms:W3CDTF">2020-04-17T07:22:51Z</dcterms:modified>
</cp:coreProperties>
</file>