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embeddedFontLst>
    <p:embeddedFont>
      <p:font typeface="Amatic SC" panose="020B0604020202020204" charset="-79"/>
      <p:regular r:id="rId20"/>
      <p:bold r:id="rId21"/>
    </p:embeddedFont>
    <p:embeddedFont>
      <p:font typeface="Quicksand" panose="020B0604020202020204" charset="0"/>
      <p:regular r:id="rId22"/>
      <p:bold r:id="rId23"/>
    </p:embeddedFont>
    <p:embeddedFont>
      <p:font typeface="Source Code Pro" panose="020B0604020202020204" charset="0"/>
      <p:regular r:id="rId24"/>
      <p:bold r:id="rId25"/>
    </p:embeddedFont>
    <p:embeddedFont>
      <p:font typeface="Pacifico" panose="020B0604020202020204" charset="0"/>
      <p:regular r:id="rId2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hape 53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" name="Shape 5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Shape 6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Shape 66"/>
          <p:cNvSpPr>
            <a:spLocks noGrp="1" noRot="1" noChangeAspect="1"/>
          </p:cNvSpPr>
          <p:nvPr>
            <p:ph type="sldImg" idx="2"/>
          </p:nvPr>
        </p:nvSpPr>
        <p:spPr>
          <a:xfrm>
            <a:off x="11433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Shape 6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Shape 7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Shape 8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Shape 10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Shape 121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Shape 12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Shape 138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Shape 13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Shape 154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Shape 15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Shape 171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" name="Shape 17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Shape 187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8" name="Shape 18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Shape 204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5" name="Shape 20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Shape 220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1" name="Shape 22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Shape 237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8" name="Shape 23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Shape 253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4" name="Shape 25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Shape 270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1" name="Shape 27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Shape 286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7" name="Shape 28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/>
          <p:nvPr/>
        </p:nvSpPr>
        <p:spPr>
          <a:xfrm>
            <a:off x="0" y="0"/>
            <a:ext cx="9144000" cy="4572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Shape 11"/>
          <p:cNvSpPr txBox="1">
            <a:spLocks noGrp="1"/>
          </p:cNvSpPr>
          <p:nvPr>
            <p:ph type="ctrTitle"/>
          </p:nvPr>
        </p:nvSpPr>
        <p:spPr>
          <a:xfrm>
            <a:off x="311700" y="522867"/>
            <a:ext cx="8520600" cy="35871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1pPr>
            <a:lvl2pPr lvl="1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subTitle" idx="1"/>
          </p:nvPr>
        </p:nvSpPr>
        <p:spPr>
          <a:xfrm>
            <a:off x="311700" y="5187200"/>
            <a:ext cx="8520600" cy="9417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sz="2100" b="1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13" name="Shape 13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title"/>
          </p:nvPr>
        </p:nvSpPr>
        <p:spPr>
          <a:xfrm>
            <a:off x="2802750" y="1070000"/>
            <a:ext cx="3538500" cy="47181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 txBox="1">
            <a:spLocks noGrp="1"/>
          </p:cNvSpPr>
          <p:nvPr>
            <p:ph type="title"/>
          </p:nvPr>
        </p:nvSpPr>
        <p:spPr>
          <a:xfrm>
            <a:off x="311700" y="390467"/>
            <a:ext cx="8520600" cy="1068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body" idx="1"/>
          </p:nvPr>
        </p:nvSpPr>
        <p:spPr>
          <a:xfrm>
            <a:off x="311700" y="1638233"/>
            <a:ext cx="8520600" cy="44535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0" name="Shape 20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 txBox="1">
            <a:spLocks noGrp="1"/>
          </p:cNvSpPr>
          <p:nvPr>
            <p:ph type="title"/>
          </p:nvPr>
        </p:nvSpPr>
        <p:spPr>
          <a:xfrm>
            <a:off x="311700" y="390467"/>
            <a:ext cx="8520600" cy="1068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body" idx="1"/>
          </p:nvPr>
        </p:nvSpPr>
        <p:spPr>
          <a:xfrm>
            <a:off x="311700" y="1638233"/>
            <a:ext cx="3999900" cy="44535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Shape 24"/>
          <p:cNvSpPr txBox="1">
            <a:spLocks noGrp="1"/>
          </p:cNvSpPr>
          <p:nvPr>
            <p:ph type="body" idx="2"/>
          </p:nvPr>
        </p:nvSpPr>
        <p:spPr>
          <a:xfrm>
            <a:off x="4832400" y="1638233"/>
            <a:ext cx="3999900" cy="44535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5" name="Shape 25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hape 27"/>
          <p:cNvSpPr txBox="1">
            <a:spLocks noGrp="1"/>
          </p:cNvSpPr>
          <p:nvPr>
            <p:ph type="title"/>
          </p:nvPr>
        </p:nvSpPr>
        <p:spPr>
          <a:xfrm>
            <a:off x="304800" y="412467"/>
            <a:ext cx="8537700" cy="9975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endParaRPr/>
          </a:p>
        </p:txBody>
      </p:sp>
      <p:sp>
        <p:nvSpPr>
          <p:cNvPr id="28" name="Shape 28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 txBox="1">
            <a:spLocks noGrp="1"/>
          </p:cNvSpPr>
          <p:nvPr>
            <p:ph type="title"/>
          </p:nvPr>
        </p:nvSpPr>
        <p:spPr>
          <a:xfrm>
            <a:off x="311700" y="740800"/>
            <a:ext cx="2808000" cy="10077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body" idx="1"/>
          </p:nvPr>
        </p:nvSpPr>
        <p:spPr>
          <a:xfrm>
            <a:off x="311700" y="1852800"/>
            <a:ext cx="2808000" cy="4239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4"/>
        </a:solidFill>
        <a:effectLst/>
      </p:bgPr>
    </p:bg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hape 34"/>
          <p:cNvSpPr txBox="1">
            <a:spLocks noGrp="1"/>
          </p:cNvSpPr>
          <p:nvPr>
            <p:ph type="title"/>
          </p:nvPr>
        </p:nvSpPr>
        <p:spPr>
          <a:xfrm>
            <a:off x="490250" y="701800"/>
            <a:ext cx="5618700" cy="545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5" name="Shape 35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/>
          <p:nvPr/>
        </p:nvSpPr>
        <p:spPr>
          <a:xfrm>
            <a:off x="4572000" y="-33"/>
            <a:ext cx="4572000" cy="6858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38" name="Shape 38"/>
          <p:cNvCxnSpPr/>
          <p:nvPr/>
        </p:nvCxnSpPr>
        <p:spPr>
          <a:xfrm>
            <a:off x="5029675" y="5994000"/>
            <a:ext cx="468300" cy="0"/>
          </a:xfrm>
          <a:prstGeom prst="straightConnector1">
            <a:avLst/>
          </a:prstGeom>
          <a:noFill/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9" name="Shape 39"/>
          <p:cNvSpPr txBox="1">
            <a:spLocks noGrp="1"/>
          </p:cNvSpPr>
          <p:nvPr>
            <p:ph type="title"/>
          </p:nvPr>
        </p:nvSpPr>
        <p:spPr>
          <a:xfrm>
            <a:off x="265500" y="1441867"/>
            <a:ext cx="4045200" cy="22803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>
            <a:endParaRPr/>
          </a:p>
        </p:txBody>
      </p:sp>
      <p:sp>
        <p:nvSpPr>
          <p:cNvPr id="40" name="Shape 40"/>
          <p:cNvSpPr txBox="1">
            <a:spLocks noGrp="1"/>
          </p:cNvSpPr>
          <p:nvPr>
            <p:ph type="subTitle" idx="1"/>
          </p:nvPr>
        </p:nvSpPr>
        <p:spPr>
          <a:xfrm>
            <a:off x="265500" y="3793630"/>
            <a:ext cx="4045200" cy="1794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41" name="Shape 41"/>
          <p:cNvSpPr txBox="1">
            <a:spLocks noGrp="1"/>
          </p:cNvSpPr>
          <p:nvPr>
            <p:ph type="body" idx="2"/>
          </p:nvPr>
        </p:nvSpPr>
        <p:spPr>
          <a:xfrm>
            <a:off x="4939500" y="965600"/>
            <a:ext cx="3837000" cy="49269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9pPr>
          </a:lstStyle>
          <a:p>
            <a:endParaRPr/>
          </a:p>
        </p:txBody>
      </p:sp>
      <p:sp>
        <p:nvSpPr>
          <p:cNvPr id="42" name="Shape 42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Shape 44"/>
          <p:cNvSpPr txBox="1">
            <a:spLocks noGrp="1"/>
          </p:cNvSpPr>
          <p:nvPr>
            <p:ph type="body" idx="1"/>
          </p:nvPr>
        </p:nvSpPr>
        <p:spPr>
          <a:xfrm>
            <a:off x="319500" y="5640767"/>
            <a:ext cx="5998800" cy="7983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matic SC"/>
              <a:buNone/>
              <a:defRPr sz="24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</a:lstStyle>
          <a:p>
            <a:endParaRPr/>
          </a:p>
        </p:txBody>
      </p:sp>
      <p:sp>
        <p:nvSpPr>
          <p:cNvPr id="45" name="Shape 45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 txBox="1">
            <a:spLocks noGrp="1"/>
          </p:cNvSpPr>
          <p:nvPr>
            <p:ph type="title" hasCustomPrompt="1"/>
          </p:nvPr>
        </p:nvSpPr>
        <p:spPr>
          <a:xfrm>
            <a:off x="311700" y="1653700"/>
            <a:ext cx="8520600" cy="26424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9pPr>
          </a:lstStyle>
          <a:p>
            <a:r>
              <a:t>xx%</a:t>
            </a:r>
          </a:p>
        </p:txBody>
      </p:sp>
      <p:sp>
        <p:nvSpPr>
          <p:cNvPr id="48" name="Shape 48"/>
          <p:cNvSpPr txBox="1">
            <a:spLocks noGrp="1"/>
          </p:cNvSpPr>
          <p:nvPr>
            <p:ph type="body" idx="1"/>
          </p:nvPr>
        </p:nvSpPr>
        <p:spPr>
          <a:xfrm>
            <a:off x="311700" y="4406167"/>
            <a:ext cx="8520600" cy="173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9pPr>
          </a:lstStyle>
          <a:p>
            <a:endParaRPr/>
          </a:p>
        </p:txBody>
      </p:sp>
      <p:sp>
        <p:nvSpPr>
          <p:cNvPr id="49" name="Shape 49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beach-day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311700" y="390467"/>
            <a:ext cx="8520600" cy="106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sz="42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311700" y="1638233"/>
            <a:ext cx="8520600" cy="445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Source Code Pro"/>
              <a:buChar char="●"/>
              <a:defRPr sz="18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lvl="1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lvl="2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lvl="3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lvl="4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lvl="5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lvl="6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lvl="7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lvl="8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 txBox="1">
            <a:spLocks noGrp="1"/>
          </p:cNvSpPr>
          <p:nvPr>
            <p:ph type="ctrTitle"/>
          </p:nvPr>
        </p:nvSpPr>
        <p:spPr>
          <a:xfrm>
            <a:off x="311700" y="522871"/>
            <a:ext cx="8520600" cy="1872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Turns</a:t>
            </a:r>
            <a:endParaRPr/>
          </a:p>
        </p:txBody>
      </p:sp>
      <p:sp>
        <p:nvSpPr>
          <p:cNvPr id="57" name="Shape 57"/>
          <p:cNvSpPr txBox="1">
            <a:spLocks noGrp="1"/>
          </p:cNvSpPr>
          <p:nvPr>
            <p:ph type="subTitle" idx="1"/>
          </p:nvPr>
        </p:nvSpPr>
        <p:spPr>
          <a:xfrm>
            <a:off x="311700" y="5187200"/>
            <a:ext cx="8520600" cy="941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0">
                <a:solidFill>
                  <a:srgbClr val="000000"/>
                </a:solidFill>
                <a:latin typeface="Pacifico"/>
                <a:ea typeface="Pacifico"/>
                <a:cs typeface="Pacifico"/>
                <a:sym typeface="Pacifico"/>
              </a:rPr>
              <a:t>L.O. To recognise and make a quarter-turn, half-turn, three-quarter-turn and a whole-turn </a:t>
            </a:r>
            <a:endParaRPr sz="3000" b="0"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sz="3000" b="0">
              <a:latin typeface="Pacifico"/>
              <a:ea typeface="Pacifico"/>
              <a:cs typeface="Pacifico"/>
              <a:sym typeface="Pacifico"/>
            </a:endParaRPr>
          </a:p>
        </p:txBody>
      </p:sp>
      <p:pic>
        <p:nvPicPr>
          <p:cNvPr id="58" name="Shape 5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14500" y="2025938"/>
            <a:ext cx="5715000" cy="2066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Shape 63"/>
          <p:cNvPicPr preferRelativeResize="0"/>
          <p:nvPr/>
        </p:nvPicPr>
        <p:blipFill rotWithShape="1">
          <a:blip r:embed="rId3">
            <a:alphaModFix/>
          </a:blip>
          <a:srcRect t="12648"/>
          <a:stretch/>
        </p:blipFill>
        <p:spPr>
          <a:xfrm>
            <a:off x="935050" y="1146650"/>
            <a:ext cx="7380800" cy="5201200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Shape 64"/>
          <p:cNvSpPr txBox="1">
            <a:spLocks noGrp="1"/>
          </p:cNvSpPr>
          <p:nvPr>
            <p:ph type="title"/>
          </p:nvPr>
        </p:nvSpPr>
        <p:spPr>
          <a:xfrm>
            <a:off x="311700" y="164275"/>
            <a:ext cx="8520600" cy="690900"/>
          </a:xfrm>
          <a:prstGeom prst="rect">
            <a:avLst/>
          </a:prstGeom>
          <a:solidFill>
            <a:schemeClr val="dk1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L.O. To recognise and make a quarter-turn, half-turn, three-quarter-turn and a whole-turn </a:t>
            </a:r>
            <a:endParaRPr sz="1800"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Shape 6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83725" y="989175"/>
            <a:ext cx="6324150" cy="5868825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Shape 70"/>
          <p:cNvSpPr txBox="1">
            <a:spLocks noGrp="1"/>
          </p:cNvSpPr>
          <p:nvPr>
            <p:ph type="title"/>
          </p:nvPr>
        </p:nvSpPr>
        <p:spPr>
          <a:xfrm>
            <a:off x="311700" y="164275"/>
            <a:ext cx="8520600" cy="690900"/>
          </a:xfrm>
          <a:prstGeom prst="rect">
            <a:avLst/>
          </a:prstGeom>
          <a:solidFill>
            <a:schemeClr val="dk1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L.O. To recognise and make a quarter-turn, half-turn, three-quarter-turn and a whole-turn </a:t>
            </a:r>
            <a:endParaRPr sz="1800"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 txBox="1">
            <a:spLocks noGrp="1"/>
          </p:cNvSpPr>
          <p:nvPr>
            <p:ph type="body" idx="1"/>
          </p:nvPr>
        </p:nvSpPr>
        <p:spPr>
          <a:xfrm>
            <a:off x="311700" y="1170375"/>
            <a:ext cx="8520600" cy="492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36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Turn 90</a:t>
            </a:r>
            <a:r>
              <a:rPr lang="en-GB" sz="3600">
                <a:solidFill>
                  <a:srgbClr val="000000"/>
                </a:solidFill>
                <a:highlight>
                  <a:srgbClr val="FFFFFF"/>
                </a:highlight>
                <a:latin typeface="Quicksand"/>
                <a:ea typeface="Quicksand"/>
                <a:cs typeface="Quicksand"/>
                <a:sym typeface="Quicksand"/>
              </a:rPr>
              <a:t>°</a:t>
            </a:r>
            <a:r>
              <a:rPr lang="en-GB" sz="36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en-GB" sz="3600">
                <a:solidFill>
                  <a:srgbClr val="6AA84F"/>
                </a:solidFill>
                <a:latin typeface="Quicksand"/>
                <a:ea typeface="Quicksand"/>
                <a:cs typeface="Quicksand"/>
                <a:sym typeface="Quicksand"/>
              </a:rPr>
              <a:t>anticlockwise</a:t>
            </a:r>
            <a:endParaRPr sz="3600">
              <a:solidFill>
                <a:srgbClr val="6AA84F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76" name="Shape 76"/>
          <p:cNvPicPr preferRelativeResize="0"/>
          <p:nvPr/>
        </p:nvPicPr>
        <p:blipFill rotWithShape="1">
          <a:blip r:embed="rId3">
            <a:alphaModFix/>
          </a:blip>
          <a:srcRect t="12648"/>
          <a:stretch/>
        </p:blipFill>
        <p:spPr>
          <a:xfrm>
            <a:off x="133450" y="5091225"/>
            <a:ext cx="2288625" cy="1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Shape 7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2975" y="2373650"/>
            <a:ext cx="1464200" cy="1688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Shape 7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5400000">
            <a:off x="6645825" y="2584800"/>
            <a:ext cx="1464200" cy="1688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Shape 7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10800000">
            <a:off x="6533725" y="4586025"/>
            <a:ext cx="1464200" cy="1688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Shape 8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5400000">
            <a:off x="4353200" y="4698125"/>
            <a:ext cx="1464200" cy="1688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Shape 8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53200" y="2696900"/>
            <a:ext cx="1464200" cy="1688400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Shape 82"/>
          <p:cNvSpPr txBox="1"/>
          <p:nvPr/>
        </p:nvSpPr>
        <p:spPr>
          <a:xfrm>
            <a:off x="3983400" y="2597425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a.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83" name="Shape 83"/>
          <p:cNvSpPr txBox="1"/>
          <p:nvPr/>
        </p:nvSpPr>
        <p:spPr>
          <a:xfrm>
            <a:off x="6466275" y="2597425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b.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84" name="Shape 84"/>
          <p:cNvSpPr txBox="1"/>
          <p:nvPr/>
        </p:nvSpPr>
        <p:spPr>
          <a:xfrm>
            <a:off x="3928875" y="4668050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c.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85" name="Shape 85"/>
          <p:cNvSpPr txBox="1"/>
          <p:nvPr/>
        </p:nvSpPr>
        <p:spPr>
          <a:xfrm>
            <a:off x="6278300" y="4668050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d.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86" name="Shape 86"/>
          <p:cNvSpPr txBox="1">
            <a:spLocks noGrp="1"/>
          </p:cNvSpPr>
          <p:nvPr>
            <p:ph type="title"/>
          </p:nvPr>
        </p:nvSpPr>
        <p:spPr>
          <a:xfrm>
            <a:off x="311700" y="164275"/>
            <a:ext cx="8520600" cy="690900"/>
          </a:xfrm>
          <a:prstGeom prst="rect">
            <a:avLst/>
          </a:prstGeom>
          <a:solidFill>
            <a:schemeClr val="dk1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L.O. To recognise and make a quarter-turn, half-turn, three-quarter-turn and a whole-turn </a:t>
            </a:r>
            <a:endParaRPr sz="1800"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 txBox="1">
            <a:spLocks noGrp="1"/>
          </p:cNvSpPr>
          <p:nvPr>
            <p:ph type="title"/>
          </p:nvPr>
        </p:nvSpPr>
        <p:spPr>
          <a:xfrm>
            <a:off x="311700" y="164275"/>
            <a:ext cx="8520600" cy="690900"/>
          </a:xfrm>
          <a:prstGeom prst="rect">
            <a:avLst/>
          </a:prstGeom>
          <a:solidFill>
            <a:schemeClr val="dk1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L.O. To recognise and make a quarter-turn, half-turn, three-quarter-turn and a whole-turn </a:t>
            </a:r>
            <a:endParaRPr sz="1800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92" name="Shape 92"/>
          <p:cNvSpPr txBox="1">
            <a:spLocks noGrp="1"/>
          </p:cNvSpPr>
          <p:nvPr>
            <p:ph type="body" idx="1"/>
          </p:nvPr>
        </p:nvSpPr>
        <p:spPr>
          <a:xfrm>
            <a:off x="311700" y="1458475"/>
            <a:ext cx="8520600" cy="463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36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Turn 90</a:t>
            </a:r>
            <a:r>
              <a:rPr lang="en-GB" sz="3600">
                <a:solidFill>
                  <a:srgbClr val="000000"/>
                </a:solidFill>
                <a:highlight>
                  <a:srgbClr val="FFFFFF"/>
                </a:highlight>
                <a:latin typeface="Quicksand"/>
                <a:ea typeface="Quicksand"/>
                <a:cs typeface="Quicksand"/>
                <a:sym typeface="Quicksand"/>
              </a:rPr>
              <a:t>°</a:t>
            </a:r>
            <a:r>
              <a:rPr lang="en-GB" sz="36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en-GB" sz="3600">
                <a:solidFill>
                  <a:srgbClr val="6AA84F"/>
                </a:solidFill>
                <a:latin typeface="Quicksand"/>
                <a:ea typeface="Quicksand"/>
                <a:cs typeface="Quicksand"/>
                <a:sym typeface="Quicksand"/>
              </a:rPr>
              <a:t>anticlockwise</a:t>
            </a:r>
            <a:endParaRPr sz="3600">
              <a:solidFill>
                <a:srgbClr val="6AA84F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93" name="Shape 93"/>
          <p:cNvPicPr preferRelativeResize="0"/>
          <p:nvPr/>
        </p:nvPicPr>
        <p:blipFill rotWithShape="1">
          <a:blip r:embed="rId3">
            <a:alphaModFix/>
          </a:blip>
          <a:srcRect t="12648"/>
          <a:stretch/>
        </p:blipFill>
        <p:spPr>
          <a:xfrm>
            <a:off x="133450" y="5091225"/>
            <a:ext cx="2288625" cy="161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Shape 9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2975" y="2373650"/>
            <a:ext cx="1464200" cy="1688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Shape 9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5400000">
            <a:off x="6645825" y="2584800"/>
            <a:ext cx="1464200" cy="1688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Shape 9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10800000">
            <a:off x="6533725" y="4586025"/>
            <a:ext cx="1464200" cy="1688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Shape 9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5400000">
            <a:off x="4353200" y="4698125"/>
            <a:ext cx="1464200" cy="1688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Shape 9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53200" y="2696900"/>
            <a:ext cx="1464200" cy="1688400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Shape 99"/>
          <p:cNvSpPr txBox="1"/>
          <p:nvPr/>
        </p:nvSpPr>
        <p:spPr>
          <a:xfrm>
            <a:off x="3983400" y="2597425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a.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00" name="Shape 100"/>
          <p:cNvSpPr txBox="1"/>
          <p:nvPr/>
        </p:nvSpPr>
        <p:spPr>
          <a:xfrm>
            <a:off x="6466275" y="2597425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b.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01" name="Shape 101"/>
          <p:cNvSpPr txBox="1"/>
          <p:nvPr/>
        </p:nvSpPr>
        <p:spPr>
          <a:xfrm>
            <a:off x="3928875" y="4668050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c.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02" name="Shape 102"/>
          <p:cNvSpPr txBox="1"/>
          <p:nvPr/>
        </p:nvSpPr>
        <p:spPr>
          <a:xfrm>
            <a:off x="6278300" y="4668050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d.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03" name="Shape 103"/>
          <p:cNvSpPr/>
          <p:nvPr/>
        </p:nvSpPr>
        <p:spPr>
          <a:xfrm>
            <a:off x="3541925" y="4537775"/>
            <a:ext cx="2833500" cy="1981500"/>
          </a:xfrm>
          <a:prstGeom prst="ellipse">
            <a:avLst/>
          </a:prstGeom>
          <a:noFill/>
          <a:ln w="762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Shape 108"/>
          <p:cNvSpPr txBox="1">
            <a:spLocks noGrp="1"/>
          </p:cNvSpPr>
          <p:nvPr>
            <p:ph type="body" idx="1"/>
          </p:nvPr>
        </p:nvSpPr>
        <p:spPr>
          <a:xfrm>
            <a:off x="311700" y="1170375"/>
            <a:ext cx="8520600" cy="492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36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Turn 180</a:t>
            </a:r>
            <a:r>
              <a:rPr lang="en-GB" sz="3600">
                <a:solidFill>
                  <a:srgbClr val="000000"/>
                </a:solidFill>
                <a:highlight>
                  <a:srgbClr val="FFFFFF"/>
                </a:highlight>
                <a:latin typeface="Quicksand"/>
                <a:ea typeface="Quicksand"/>
                <a:cs typeface="Quicksand"/>
                <a:sym typeface="Quicksand"/>
              </a:rPr>
              <a:t>°</a:t>
            </a:r>
            <a:r>
              <a:rPr lang="en-GB" sz="36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en-GB" sz="3600">
                <a:solidFill>
                  <a:srgbClr val="4A86E8"/>
                </a:solidFill>
                <a:latin typeface="Quicksand"/>
                <a:ea typeface="Quicksand"/>
                <a:cs typeface="Quicksand"/>
                <a:sym typeface="Quicksand"/>
              </a:rPr>
              <a:t>clockwise</a:t>
            </a:r>
            <a:endParaRPr sz="3600">
              <a:solidFill>
                <a:srgbClr val="4A86E8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109" name="Shape 109"/>
          <p:cNvPicPr preferRelativeResize="0"/>
          <p:nvPr/>
        </p:nvPicPr>
        <p:blipFill rotWithShape="1">
          <a:blip r:embed="rId3">
            <a:alphaModFix/>
          </a:blip>
          <a:srcRect t="12648"/>
          <a:stretch/>
        </p:blipFill>
        <p:spPr>
          <a:xfrm>
            <a:off x="133450" y="5091225"/>
            <a:ext cx="2288625" cy="1612775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Shape 110"/>
          <p:cNvSpPr txBox="1"/>
          <p:nvPr/>
        </p:nvSpPr>
        <p:spPr>
          <a:xfrm>
            <a:off x="3983400" y="2597425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a.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11" name="Shape 111"/>
          <p:cNvSpPr txBox="1"/>
          <p:nvPr/>
        </p:nvSpPr>
        <p:spPr>
          <a:xfrm>
            <a:off x="6466275" y="2597425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b.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12" name="Shape 112"/>
          <p:cNvSpPr txBox="1"/>
          <p:nvPr/>
        </p:nvSpPr>
        <p:spPr>
          <a:xfrm>
            <a:off x="3928875" y="4668050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c.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13" name="Shape 113"/>
          <p:cNvSpPr txBox="1"/>
          <p:nvPr/>
        </p:nvSpPr>
        <p:spPr>
          <a:xfrm>
            <a:off x="6278300" y="4668050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d.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14" name="Shape 114"/>
          <p:cNvSpPr txBox="1">
            <a:spLocks noGrp="1"/>
          </p:cNvSpPr>
          <p:nvPr>
            <p:ph type="title"/>
          </p:nvPr>
        </p:nvSpPr>
        <p:spPr>
          <a:xfrm>
            <a:off x="311700" y="164275"/>
            <a:ext cx="8520600" cy="690900"/>
          </a:xfrm>
          <a:prstGeom prst="rect">
            <a:avLst/>
          </a:prstGeom>
          <a:solidFill>
            <a:schemeClr val="dk1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L.O. To recognise and make a quarter-turn, half-turn, three-quarter-turn and a whole-turn </a:t>
            </a:r>
            <a:endParaRPr sz="1800"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115" name="Shape 1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7025" y="2696900"/>
            <a:ext cx="1464203" cy="14642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Shape 1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17475" y="2777450"/>
            <a:ext cx="1464203" cy="14642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Shape 1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5400000">
            <a:off x="7054875" y="2823300"/>
            <a:ext cx="1464203" cy="14642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Shape 1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5400000">
            <a:off x="4517475" y="4880475"/>
            <a:ext cx="1464203" cy="14642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Shape 1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10800000">
            <a:off x="7054875" y="4880475"/>
            <a:ext cx="1464202" cy="14642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 txBox="1">
            <a:spLocks noGrp="1"/>
          </p:cNvSpPr>
          <p:nvPr>
            <p:ph type="body" idx="1"/>
          </p:nvPr>
        </p:nvSpPr>
        <p:spPr>
          <a:xfrm>
            <a:off x="311700" y="1170375"/>
            <a:ext cx="8520600" cy="492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36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Turn 180</a:t>
            </a:r>
            <a:r>
              <a:rPr lang="en-GB" sz="3600">
                <a:solidFill>
                  <a:srgbClr val="000000"/>
                </a:solidFill>
                <a:highlight>
                  <a:srgbClr val="FFFFFF"/>
                </a:highlight>
                <a:latin typeface="Quicksand"/>
                <a:ea typeface="Quicksand"/>
                <a:cs typeface="Quicksand"/>
                <a:sym typeface="Quicksand"/>
              </a:rPr>
              <a:t>°</a:t>
            </a:r>
            <a:r>
              <a:rPr lang="en-GB" sz="36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en-GB" sz="3600">
                <a:solidFill>
                  <a:srgbClr val="4A86E8"/>
                </a:solidFill>
                <a:latin typeface="Quicksand"/>
                <a:ea typeface="Quicksand"/>
                <a:cs typeface="Quicksand"/>
                <a:sym typeface="Quicksand"/>
              </a:rPr>
              <a:t>clockwise</a:t>
            </a:r>
            <a:endParaRPr sz="3600">
              <a:solidFill>
                <a:srgbClr val="4A86E8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125" name="Shape 125"/>
          <p:cNvPicPr preferRelativeResize="0"/>
          <p:nvPr/>
        </p:nvPicPr>
        <p:blipFill rotWithShape="1">
          <a:blip r:embed="rId3">
            <a:alphaModFix/>
          </a:blip>
          <a:srcRect t="12648"/>
          <a:stretch/>
        </p:blipFill>
        <p:spPr>
          <a:xfrm>
            <a:off x="133450" y="5091225"/>
            <a:ext cx="2288625" cy="1612775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Shape 126"/>
          <p:cNvSpPr txBox="1"/>
          <p:nvPr/>
        </p:nvSpPr>
        <p:spPr>
          <a:xfrm>
            <a:off x="3983400" y="2597425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a.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27" name="Shape 127"/>
          <p:cNvSpPr txBox="1"/>
          <p:nvPr/>
        </p:nvSpPr>
        <p:spPr>
          <a:xfrm>
            <a:off x="6466275" y="2597425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b.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28" name="Shape 128"/>
          <p:cNvSpPr txBox="1"/>
          <p:nvPr/>
        </p:nvSpPr>
        <p:spPr>
          <a:xfrm>
            <a:off x="3928875" y="4668050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c.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29" name="Shape 129"/>
          <p:cNvSpPr txBox="1"/>
          <p:nvPr/>
        </p:nvSpPr>
        <p:spPr>
          <a:xfrm>
            <a:off x="6278300" y="4668050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d.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311700" y="164275"/>
            <a:ext cx="8520600" cy="690900"/>
          </a:xfrm>
          <a:prstGeom prst="rect">
            <a:avLst/>
          </a:prstGeom>
          <a:solidFill>
            <a:schemeClr val="dk1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L.O. To recognise and make a quarter-turn, half-turn, three-quarter-turn and a whole-turn </a:t>
            </a:r>
            <a:endParaRPr sz="1800"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131" name="Shape 13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7025" y="2696900"/>
            <a:ext cx="1464203" cy="14642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Shape 1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17475" y="2777450"/>
            <a:ext cx="1464203" cy="14642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Shape 1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5400000">
            <a:off x="7054875" y="2823300"/>
            <a:ext cx="1464203" cy="14642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Shape 1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5400000">
            <a:off x="4517475" y="4880475"/>
            <a:ext cx="1464203" cy="14642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Shape 13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10800000">
            <a:off x="7054875" y="4880475"/>
            <a:ext cx="1464202" cy="1464203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Shape 136"/>
          <p:cNvSpPr/>
          <p:nvPr/>
        </p:nvSpPr>
        <p:spPr>
          <a:xfrm>
            <a:off x="6077750" y="4506975"/>
            <a:ext cx="2833500" cy="1981500"/>
          </a:xfrm>
          <a:prstGeom prst="ellipse">
            <a:avLst/>
          </a:prstGeom>
          <a:noFill/>
          <a:ln w="762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 txBox="1">
            <a:spLocks noGrp="1"/>
          </p:cNvSpPr>
          <p:nvPr>
            <p:ph type="title"/>
          </p:nvPr>
        </p:nvSpPr>
        <p:spPr>
          <a:xfrm>
            <a:off x="311700" y="164275"/>
            <a:ext cx="8520600" cy="690900"/>
          </a:xfrm>
          <a:prstGeom prst="rect">
            <a:avLst/>
          </a:prstGeom>
          <a:solidFill>
            <a:schemeClr val="dk1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L.O. To recognise and make a quarter-turn, half-turn, three-quarter-turn and a whole-turn </a:t>
            </a:r>
            <a:endParaRPr sz="1800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311700" y="1458475"/>
            <a:ext cx="8520600" cy="463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36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Turn 270</a:t>
            </a:r>
            <a:r>
              <a:rPr lang="en-GB" sz="3600">
                <a:solidFill>
                  <a:srgbClr val="000000"/>
                </a:solidFill>
                <a:highlight>
                  <a:srgbClr val="FFFFFF"/>
                </a:highlight>
                <a:latin typeface="Quicksand"/>
                <a:ea typeface="Quicksand"/>
                <a:cs typeface="Quicksand"/>
                <a:sym typeface="Quicksand"/>
              </a:rPr>
              <a:t>°</a:t>
            </a:r>
            <a:r>
              <a:rPr lang="en-GB" sz="36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en-GB" sz="3600">
                <a:solidFill>
                  <a:srgbClr val="6AA84F"/>
                </a:solidFill>
                <a:latin typeface="Quicksand"/>
                <a:ea typeface="Quicksand"/>
                <a:cs typeface="Quicksand"/>
                <a:sym typeface="Quicksand"/>
              </a:rPr>
              <a:t>anticlockwise</a:t>
            </a:r>
            <a:endParaRPr sz="3600">
              <a:solidFill>
                <a:srgbClr val="6AA84F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143" name="Shape 143"/>
          <p:cNvPicPr preferRelativeResize="0"/>
          <p:nvPr/>
        </p:nvPicPr>
        <p:blipFill rotWithShape="1">
          <a:blip r:embed="rId3">
            <a:alphaModFix/>
          </a:blip>
          <a:srcRect t="12648"/>
          <a:stretch/>
        </p:blipFill>
        <p:spPr>
          <a:xfrm>
            <a:off x="133450" y="5091225"/>
            <a:ext cx="2288625" cy="1612775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Shape 144"/>
          <p:cNvSpPr txBox="1"/>
          <p:nvPr/>
        </p:nvSpPr>
        <p:spPr>
          <a:xfrm>
            <a:off x="3983400" y="2597425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a.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45" name="Shape 145"/>
          <p:cNvSpPr txBox="1"/>
          <p:nvPr/>
        </p:nvSpPr>
        <p:spPr>
          <a:xfrm>
            <a:off x="6466275" y="2597425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b.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46" name="Shape 146"/>
          <p:cNvSpPr txBox="1"/>
          <p:nvPr/>
        </p:nvSpPr>
        <p:spPr>
          <a:xfrm>
            <a:off x="3928875" y="4668050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c.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47" name="Shape 147"/>
          <p:cNvSpPr txBox="1"/>
          <p:nvPr/>
        </p:nvSpPr>
        <p:spPr>
          <a:xfrm>
            <a:off x="6278300" y="4668050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d.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148" name="Shape 14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3425" y="2696906"/>
            <a:ext cx="1276350" cy="18081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Shape 14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17475" y="2637018"/>
            <a:ext cx="1276350" cy="18081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Shape 15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10800000">
            <a:off x="6739750" y="4505068"/>
            <a:ext cx="1276350" cy="18081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Shape 15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5400000">
            <a:off x="7132800" y="2637018"/>
            <a:ext cx="1276350" cy="18081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Shape 15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5400000">
            <a:off x="4736050" y="4678443"/>
            <a:ext cx="1276350" cy="18081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Shape 157"/>
          <p:cNvSpPr txBox="1">
            <a:spLocks noGrp="1"/>
          </p:cNvSpPr>
          <p:nvPr>
            <p:ph type="title"/>
          </p:nvPr>
        </p:nvSpPr>
        <p:spPr>
          <a:xfrm>
            <a:off x="311700" y="164275"/>
            <a:ext cx="8520600" cy="690900"/>
          </a:xfrm>
          <a:prstGeom prst="rect">
            <a:avLst/>
          </a:prstGeom>
          <a:solidFill>
            <a:schemeClr val="dk1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L.O. To recognise and make a quarter-turn, half-turn, three-quarter-turn and a whole-turn </a:t>
            </a:r>
            <a:endParaRPr sz="1800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58" name="Shape 158"/>
          <p:cNvSpPr txBox="1">
            <a:spLocks noGrp="1"/>
          </p:cNvSpPr>
          <p:nvPr>
            <p:ph type="body" idx="1"/>
          </p:nvPr>
        </p:nvSpPr>
        <p:spPr>
          <a:xfrm>
            <a:off x="311700" y="1458475"/>
            <a:ext cx="8520600" cy="463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36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Turn 270</a:t>
            </a:r>
            <a:r>
              <a:rPr lang="en-GB" sz="3600">
                <a:solidFill>
                  <a:srgbClr val="000000"/>
                </a:solidFill>
                <a:highlight>
                  <a:srgbClr val="FFFFFF"/>
                </a:highlight>
                <a:latin typeface="Quicksand"/>
                <a:ea typeface="Quicksand"/>
                <a:cs typeface="Quicksand"/>
                <a:sym typeface="Quicksand"/>
              </a:rPr>
              <a:t>°</a:t>
            </a:r>
            <a:r>
              <a:rPr lang="en-GB" sz="36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en-GB" sz="3600">
                <a:solidFill>
                  <a:srgbClr val="6AA84F"/>
                </a:solidFill>
                <a:latin typeface="Quicksand"/>
                <a:ea typeface="Quicksand"/>
                <a:cs typeface="Quicksand"/>
                <a:sym typeface="Quicksand"/>
              </a:rPr>
              <a:t>anticlockwise</a:t>
            </a:r>
            <a:endParaRPr sz="3600">
              <a:solidFill>
                <a:srgbClr val="6AA84F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159" name="Shape 159"/>
          <p:cNvPicPr preferRelativeResize="0"/>
          <p:nvPr/>
        </p:nvPicPr>
        <p:blipFill rotWithShape="1">
          <a:blip r:embed="rId3">
            <a:alphaModFix/>
          </a:blip>
          <a:srcRect t="12648"/>
          <a:stretch/>
        </p:blipFill>
        <p:spPr>
          <a:xfrm>
            <a:off x="133450" y="5091225"/>
            <a:ext cx="2288625" cy="1612775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Shape 160"/>
          <p:cNvSpPr txBox="1"/>
          <p:nvPr/>
        </p:nvSpPr>
        <p:spPr>
          <a:xfrm>
            <a:off x="3983400" y="2597425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a.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61" name="Shape 161"/>
          <p:cNvSpPr txBox="1"/>
          <p:nvPr/>
        </p:nvSpPr>
        <p:spPr>
          <a:xfrm>
            <a:off x="6466275" y="2597425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b.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62" name="Shape 162"/>
          <p:cNvSpPr txBox="1"/>
          <p:nvPr/>
        </p:nvSpPr>
        <p:spPr>
          <a:xfrm>
            <a:off x="3928875" y="4668050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c.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63" name="Shape 163"/>
          <p:cNvSpPr txBox="1"/>
          <p:nvPr/>
        </p:nvSpPr>
        <p:spPr>
          <a:xfrm>
            <a:off x="6278300" y="4668050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d.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164" name="Shape 16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3425" y="2696906"/>
            <a:ext cx="1276350" cy="18081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Shape 16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17475" y="2637018"/>
            <a:ext cx="1276350" cy="18081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Shape 16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10800000">
            <a:off x="6739750" y="4505068"/>
            <a:ext cx="1276350" cy="18081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Shape 16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5400000">
            <a:off x="7132800" y="2637018"/>
            <a:ext cx="1276350" cy="18081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Shape 16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5400000">
            <a:off x="4736050" y="4678443"/>
            <a:ext cx="1276350" cy="1808163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Shape 169"/>
          <p:cNvSpPr/>
          <p:nvPr/>
        </p:nvSpPr>
        <p:spPr>
          <a:xfrm>
            <a:off x="6190650" y="2330475"/>
            <a:ext cx="2833500" cy="1981500"/>
          </a:xfrm>
          <a:prstGeom prst="ellipse">
            <a:avLst/>
          </a:prstGeom>
          <a:noFill/>
          <a:ln w="762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Shape 174"/>
          <p:cNvSpPr txBox="1">
            <a:spLocks noGrp="1"/>
          </p:cNvSpPr>
          <p:nvPr>
            <p:ph type="body" idx="1"/>
          </p:nvPr>
        </p:nvSpPr>
        <p:spPr>
          <a:xfrm>
            <a:off x="311700" y="1170375"/>
            <a:ext cx="8520600" cy="492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36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Turn 90</a:t>
            </a:r>
            <a:r>
              <a:rPr lang="en-GB" sz="3600">
                <a:solidFill>
                  <a:srgbClr val="000000"/>
                </a:solidFill>
                <a:highlight>
                  <a:srgbClr val="FFFFFF"/>
                </a:highlight>
                <a:latin typeface="Quicksand"/>
                <a:ea typeface="Quicksand"/>
                <a:cs typeface="Quicksand"/>
                <a:sym typeface="Quicksand"/>
              </a:rPr>
              <a:t>°</a:t>
            </a:r>
            <a:r>
              <a:rPr lang="en-GB" sz="36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en-GB" sz="3600">
                <a:solidFill>
                  <a:srgbClr val="4A86E8"/>
                </a:solidFill>
                <a:latin typeface="Quicksand"/>
                <a:ea typeface="Quicksand"/>
                <a:cs typeface="Quicksand"/>
                <a:sym typeface="Quicksand"/>
              </a:rPr>
              <a:t>clockwise</a:t>
            </a:r>
            <a:endParaRPr sz="3600">
              <a:solidFill>
                <a:srgbClr val="4A86E8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175" name="Shape 175"/>
          <p:cNvPicPr preferRelativeResize="0"/>
          <p:nvPr/>
        </p:nvPicPr>
        <p:blipFill rotWithShape="1">
          <a:blip r:embed="rId3">
            <a:alphaModFix/>
          </a:blip>
          <a:srcRect t="12648"/>
          <a:stretch/>
        </p:blipFill>
        <p:spPr>
          <a:xfrm>
            <a:off x="133450" y="5091225"/>
            <a:ext cx="2288625" cy="1612775"/>
          </a:xfrm>
          <a:prstGeom prst="rect">
            <a:avLst/>
          </a:prstGeom>
          <a:noFill/>
          <a:ln>
            <a:noFill/>
          </a:ln>
        </p:spPr>
      </p:pic>
      <p:sp>
        <p:nvSpPr>
          <p:cNvPr id="176" name="Shape 176"/>
          <p:cNvSpPr txBox="1"/>
          <p:nvPr/>
        </p:nvSpPr>
        <p:spPr>
          <a:xfrm>
            <a:off x="3983400" y="2597425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a.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77" name="Shape 177"/>
          <p:cNvSpPr txBox="1"/>
          <p:nvPr/>
        </p:nvSpPr>
        <p:spPr>
          <a:xfrm>
            <a:off x="6466275" y="2597425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b.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78" name="Shape 178"/>
          <p:cNvSpPr txBox="1"/>
          <p:nvPr/>
        </p:nvSpPr>
        <p:spPr>
          <a:xfrm>
            <a:off x="3928875" y="4668050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c.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79" name="Shape 179"/>
          <p:cNvSpPr txBox="1"/>
          <p:nvPr/>
        </p:nvSpPr>
        <p:spPr>
          <a:xfrm>
            <a:off x="6278300" y="4668050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d.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80" name="Shape 180"/>
          <p:cNvSpPr txBox="1">
            <a:spLocks noGrp="1"/>
          </p:cNvSpPr>
          <p:nvPr>
            <p:ph type="title"/>
          </p:nvPr>
        </p:nvSpPr>
        <p:spPr>
          <a:xfrm>
            <a:off x="311700" y="164275"/>
            <a:ext cx="8520600" cy="690900"/>
          </a:xfrm>
          <a:prstGeom prst="rect">
            <a:avLst/>
          </a:prstGeom>
          <a:solidFill>
            <a:schemeClr val="dk1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L.O. To recognise and make a quarter-turn, half-turn, three-quarter-turn and a whole-turn </a:t>
            </a:r>
            <a:endParaRPr sz="1800"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181" name="Shape 18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78300" y="2423872"/>
            <a:ext cx="998925" cy="1794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Shape 18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81863" y="2531647"/>
            <a:ext cx="998925" cy="1794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Shape 18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10800000">
            <a:off x="7163513" y="4614147"/>
            <a:ext cx="998925" cy="1794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Shape 18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5400000">
            <a:off x="7452763" y="2577860"/>
            <a:ext cx="998925" cy="1794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Shape 18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5400000">
            <a:off x="4750112" y="4764947"/>
            <a:ext cx="998925" cy="1794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Shape 190"/>
          <p:cNvSpPr txBox="1">
            <a:spLocks noGrp="1"/>
          </p:cNvSpPr>
          <p:nvPr>
            <p:ph type="body" idx="1"/>
          </p:nvPr>
        </p:nvSpPr>
        <p:spPr>
          <a:xfrm>
            <a:off x="311700" y="1170375"/>
            <a:ext cx="8520600" cy="492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36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Turn 90</a:t>
            </a:r>
            <a:r>
              <a:rPr lang="en-GB" sz="3600">
                <a:solidFill>
                  <a:srgbClr val="000000"/>
                </a:solidFill>
                <a:highlight>
                  <a:srgbClr val="FFFFFF"/>
                </a:highlight>
                <a:latin typeface="Quicksand"/>
                <a:ea typeface="Quicksand"/>
                <a:cs typeface="Quicksand"/>
                <a:sym typeface="Quicksand"/>
              </a:rPr>
              <a:t>°</a:t>
            </a:r>
            <a:r>
              <a:rPr lang="en-GB" sz="36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en-GB" sz="3600">
                <a:solidFill>
                  <a:srgbClr val="4A86E8"/>
                </a:solidFill>
                <a:latin typeface="Quicksand"/>
                <a:ea typeface="Quicksand"/>
                <a:cs typeface="Quicksand"/>
                <a:sym typeface="Quicksand"/>
              </a:rPr>
              <a:t>clockwise</a:t>
            </a:r>
            <a:endParaRPr sz="3600">
              <a:solidFill>
                <a:srgbClr val="4A86E8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191" name="Shape 191"/>
          <p:cNvPicPr preferRelativeResize="0"/>
          <p:nvPr/>
        </p:nvPicPr>
        <p:blipFill rotWithShape="1">
          <a:blip r:embed="rId3">
            <a:alphaModFix/>
          </a:blip>
          <a:srcRect t="12648"/>
          <a:stretch/>
        </p:blipFill>
        <p:spPr>
          <a:xfrm>
            <a:off x="133450" y="5091225"/>
            <a:ext cx="2288625" cy="1612775"/>
          </a:xfrm>
          <a:prstGeom prst="rect">
            <a:avLst/>
          </a:prstGeom>
          <a:noFill/>
          <a:ln>
            <a:noFill/>
          </a:ln>
        </p:spPr>
      </p:pic>
      <p:sp>
        <p:nvSpPr>
          <p:cNvPr id="192" name="Shape 192"/>
          <p:cNvSpPr txBox="1"/>
          <p:nvPr/>
        </p:nvSpPr>
        <p:spPr>
          <a:xfrm>
            <a:off x="3983400" y="2597425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a.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93" name="Shape 193"/>
          <p:cNvSpPr txBox="1"/>
          <p:nvPr/>
        </p:nvSpPr>
        <p:spPr>
          <a:xfrm>
            <a:off x="6466275" y="2597425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b.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94" name="Shape 194"/>
          <p:cNvSpPr txBox="1"/>
          <p:nvPr/>
        </p:nvSpPr>
        <p:spPr>
          <a:xfrm>
            <a:off x="3928875" y="4668050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c.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95" name="Shape 195"/>
          <p:cNvSpPr txBox="1"/>
          <p:nvPr/>
        </p:nvSpPr>
        <p:spPr>
          <a:xfrm>
            <a:off x="6278300" y="4668050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d.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96" name="Shape 196"/>
          <p:cNvSpPr txBox="1">
            <a:spLocks noGrp="1"/>
          </p:cNvSpPr>
          <p:nvPr>
            <p:ph type="title"/>
          </p:nvPr>
        </p:nvSpPr>
        <p:spPr>
          <a:xfrm>
            <a:off x="311700" y="164275"/>
            <a:ext cx="8520600" cy="690900"/>
          </a:xfrm>
          <a:prstGeom prst="rect">
            <a:avLst/>
          </a:prstGeom>
          <a:solidFill>
            <a:schemeClr val="dk1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L.O. To recognise and make a quarter-turn, half-turn, three-quarter-turn and a whole-turn </a:t>
            </a:r>
            <a:endParaRPr sz="1800"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197" name="Shape 19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78300" y="2423872"/>
            <a:ext cx="998925" cy="1794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Shape 19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81863" y="2531647"/>
            <a:ext cx="998925" cy="1794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Shape 19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10800000">
            <a:off x="7163513" y="4614147"/>
            <a:ext cx="998925" cy="1794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0" name="Shape 20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5400000">
            <a:off x="7452763" y="2577860"/>
            <a:ext cx="998925" cy="1794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1" name="Shape 20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5400000">
            <a:off x="4750112" y="4764947"/>
            <a:ext cx="998925" cy="1794700"/>
          </a:xfrm>
          <a:prstGeom prst="rect">
            <a:avLst/>
          </a:prstGeom>
          <a:noFill/>
          <a:ln>
            <a:noFill/>
          </a:ln>
        </p:spPr>
      </p:pic>
      <p:sp>
        <p:nvSpPr>
          <p:cNvPr id="202" name="Shape 202"/>
          <p:cNvSpPr/>
          <p:nvPr/>
        </p:nvSpPr>
        <p:spPr>
          <a:xfrm>
            <a:off x="6278300" y="2237075"/>
            <a:ext cx="2833500" cy="1981500"/>
          </a:xfrm>
          <a:prstGeom prst="ellipse">
            <a:avLst/>
          </a:prstGeom>
          <a:noFill/>
          <a:ln w="762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Shape 207"/>
          <p:cNvSpPr txBox="1">
            <a:spLocks noGrp="1"/>
          </p:cNvSpPr>
          <p:nvPr>
            <p:ph type="body" idx="1"/>
          </p:nvPr>
        </p:nvSpPr>
        <p:spPr>
          <a:xfrm>
            <a:off x="311700" y="1170375"/>
            <a:ext cx="8520600" cy="492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36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Turn 360</a:t>
            </a:r>
            <a:r>
              <a:rPr lang="en-GB" sz="3600">
                <a:solidFill>
                  <a:srgbClr val="000000"/>
                </a:solidFill>
                <a:highlight>
                  <a:srgbClr val="FFFFFF"/>
                </a:highlight>
                <a:latin typeface="Quicksand"/>
                <a:ea typeface="Quicksand"/>
                <a:cs typeface="Quicksand"/>
                <a:sym typeface="Quicksand"/>
              </a:rPr>
              <a:t>°</a:t>
            </a:r>
            <a:r>
              <a:rPr lang="en-GB" sz="36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en-GB" sz="3600">
                <a:solidFill>
                  <a:srgbClr val="4A86E8"/>
                </a:solidFill>
                <a:latin typeface="Quicksand"/>
                <a:ea typeface="Quicksand"/>
                <a:cs typeface="Quicksand"/>
                <a:sym typeface="Quicksand"/>
              </a:rPr>
              <a:t>clockwise</a:t>
            </a:r>
            <a:endParaRPr sz="3600">
              <a:solidFill>
                <a:srgbClr val="4A86E8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208" name="Shape 208"/>
          <p:cNvPicPr preferRelativeResize="0"/>
          <p:nvPr/>
        </p:nvPicPr>
        <p:blipFill rotWithShape="1">
          <a:blip r:embed="rId3">
            <a:alphaModFix/>
          </a:blip>
          <a:srcRect t="12648"/>
          <a:stretch/>
        </p:blipFill>
        <p:spPr>
          <a:xfrm>
            <a:off x="133450" y="5091225"/>
            <a:ext cx="2288625" cy="1612775"/>
          </a:xfrm>
          <a:prstGeom prst="rect">
            <a:avLst/>
          </a:prstGeom>
          <a:noFill/>
          <a:ln>
            <a:noFill/>
          </a:ln>
        </p:spPr>
      </p:pic>
      <p:sp>
        <p:nvSpPr>
          <p:cNvPr id="209" name="Shape 209"/>
          <p:cNvSpPr txBox="1"/>
          <p:nvPr/>
        </p:nvSpPr>
        <p:spPr>
          <a:xfrm>
            <a:off x="3983400" y="2597425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a.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10" name="Shape 210"/>
          <p:cNvSpPr txBox="1"/>
          <p:nvPr/>
        </p:nvSpPr>
        <p:spPr>
          <a:xfrm>
            <a:off x="6466275" y="2597425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b.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11" name="Shape 211"/>
          <p:cNvSpPr txBox="1"/>
          <p:nvPr/>
        </p:nvSpPr>
        <p:spPr>
          <a:xfrm>
            <a:off x="3928875" y="4668050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c.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12" name="Shape 212"/>
          <p:cNvSpPr txBox="1"/>
          <p:nvPr/>
        </p:nvSpPr>
        <p:spPr>
          <a:xfrm>
            <a:off x="6278300" y="4668050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d.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13" name="Shape 213"/>
          <p:cNvSpPr txBox="1">
            <a:spLocks noGrp="1"/>
          </p:cNvSpPr>
          <p:nvPr>
            <p:ph type="title"/>
          </p:nvPr>
        </p:nvSpPr>
        <p:spPr>
          <a:xfrm>
            <a:off x="311700" y="164275"/>
            <a:ext cx="8520600" cy="690900"/>
          </a:xfrm>
          <a:prstGeom prst="rect">
            <a:avLst/>
          </a:prstGeom>
          <a:solidFill>
            <a:schemeClr val="dk1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L.O. To recognise and make a quarter-turn, half-turn, three-quarter-turn and a whole-turn </a:t>
            </a:r>
            <a:endParaRPr sz="1800"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214" name="Shape 2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65923" y="2557149"/>
            <a:ext cx="1849751" cy="1743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5" name="Shape 2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70523" y="2473424"/>
            <a:ext cx="1849751" cy="1743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6" name="Shape 2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10800000">
            <a:off x="6866898" y="4596999"/>
            <a:ext cx="1849751" cy="1743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7" name="Shape 2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5400000">
            <a:off x="6982548" y="2557149"/>
            <a:ext cx="1849751" cy="1743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8" name="Shape 2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5400000">
            <a:off x="4370523" y="4721199"/>
            <a:ext cx="1849751" cy="17436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Shape 223"/>
          <p:cNvSpPr txBox="1">
            <a:spLocks noGrp="1"/>
          </p:cNvSpPr>
          <p:nvPr>
            <p:ph type="body" idx="1"/>
          </p:nvPr>
        </p:nvSpPr>
        <p:spPr>
          <a:xfrm>
            <a:off x="311700" y="1170375"/>
            <a:ext cx="8520600" cy="492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36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Turn 360</a:t>
            </a:r>
            <a:r>
              <a:rPr lang="en-GB" sz="3600">
                <a:solidFill>
                  <a:srgbClr val="000000"/>
                </a:solidFill>
                <a:highlight>
                  <a:srgbClr val="FFFFFF"/>
                </a:highlight>
                <a:latin typeface="Quicksand"/>
                <a:ea typeface="Quicksand"/>
                <a:cs typeface="Quicksand"/>
                <a:sym typeface="Quicksand"/>
              </a:rPr>
              <a:t>°</a:t>
            </a:r>
            <a:r>
              <a:rPr lang="en-GB" sz="36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en-GB" sz="3600">
                <a:solidFill>
                  <a:srgbClr val="4A86E8"/>
                </a:solidFill>
                <a:latin typeface="Quicksand"/>
                <a:ea typeface="Quicksand"/>
                <a:cs typeface="Quicksand"/>
                <a:sym typeface="Quicksand"/>
              </a:rPr>
              <a:t>clockwise</a:t>
            </a:r>
            <a:endParaRPr sz="3600">
              <a:solidFill>
                <a:srgbClr val="4A86E8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224" name="Shape 224"/>
          <p:cNvPicPr preferRelativeResize="0"/>
          <p:nvPr/>
        </p:nvPicPr>
        <p:blipFill rotWithShape="1">
          <a:blip r:embed="rId3">
            <a:alphaModFix/>
          </a:blip>
          <a:srcRect t="12648"/>
          <a:stretch/>
        </p:blipFill>
        <p:spPr>
          <a:xfrm>
            <a:off x="133450" y="5091225"/>
            <a:ext cx="2288625" cy="1612775"/>
          </a:xfrm>
          <a:prstGeom prst="rect">
            <a:avLst/>
          </a:prstGeom>
          <a:noFill/>
          <a:ln>
            <a:noFill/>
          </a:ln>
        </p:spPr>
      </p:pic>
      <p:sp>
        <p:nvSpPr>
          <p:cNvPr id="225" name="Shape 225"/>
          <p:cNvSpPr txBox="1"/>
          <p:nvPr/>
        </p:nvSpPr>
        <p:spPr>
          <a:xfrm>
            <a:off x="3983400" y="2597425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a.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26" name="Shape 226"/>
          <p:cNvSpPr txBox="1"/>
          <p:nvPr/>
        </p:nvSpPr>
        <p:spPr>
          <a:xfrm>
            <a:off x="6466275" y="2597425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b.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27" name="Shape 227"/>
          <p:cNvSpPr txBox="1"/>
          <p:nvPr/>
        </p:nvSpPr>
        <p:spPr>
          <a:xfrm>
            <a:off x="3928875" y="4668050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c.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28" name="Shape 228"/>
          <p:cNvSpPr txBox="1"/>
          <p:nvPr/>
        </p:nvSpPr>
        <p:spPr>
          <a:xfrm>
            <a:off x="6278300" y="4668050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d.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29" name="Shape 229"/>
          <p:cNvSpPr txBox="1">
            <a:spLocks noGrp="1"/>
          </p:cNvSpPr>
          <p:nvPr>
            <p:ph type="title"/>
          </p:nvPr>
        </p:nvSpPr>
        <p:spPr>
          <a:xfrm>
            <a:off x="311700" y="164275"/>
            <a:ext cx="8520600" cy="690900"/>
          </a:xfrm>
          <a:prstGeom prst="rect">
            <a:avLst/>
          </a:prstGeom>
          <a:solidFill>
            <a:schemeClr val="dk1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L.O. To recognise and make a quarter-turn, half-turn, three-quarter-turn and a whole-turn </a:t>
            </a:r>
            <a:endParaRPr sz="1800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30" name="Shape 230"/>
          <p:cNvSpPr/>
          <p:nvPr/>
        </p:nvSpPr>
        <p:spPr>
          <a:xfrm>
            <a:off x="3530275" y="2354525"/>
            <a:ext cx="2833500" cy="1981500"/>
          </a:xfrm>
          <a:prstGeom prst="ellipse">
            <a:avLst/>
          </a:prstGeom>
          <a:noFill/>
          <a:ln w="762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31" name="Shape 23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65923" y="2557149"/>
            <a:ext cx="1849751" cy="1743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Shape 2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70523" y="2473424"/>
            <a:ext cx="1849751" cy="1743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Shape 2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10800000">
            <a:off x="6866898" y="4596999"/>
            <a:ext cx="1849751" cy="1743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Shape 2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5400000">
            <a:off x="6982548" y="2557149"/>
            <a:ext cx="1849751" cy="1743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5" name="Shape 23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5400000">
            <a:off x="4370523" y="4721199"/>
            <a:ext cx="1849751" cy="17436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Shape 240"/>
          <p:cNvSpPr txBox="1">
            <a:spLocks noGrp="1"/>
          </p:cNvSpPr>
          <p:nvPr>
            <p:ph type="title"/>
          </p:nvPr>
        </p:nvSpPr>
        <p:spPr>
          <a:xfrm>
            <a:off x="311700" y="164275"/>
            <a:ext cx="8520600" cy="690900"/>
          </a:xfrm>
          <a:prstGeom prst="rect">
            <a:avLst/>
          </a:prstGeom>
          <a:solidFill>
            <a:schemeClr val="dk1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L.O. To recognise and make a quarter-turn, half-turn, three-quarter-turn and a whole-turn </a:t>
            </a:r>
            <a:endParaRPr sz="1800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41" name="Shape 241"/>
          <p:cNvSpPr txBox="1">
            <a:spLocks noGrp="1"/>
          </p:cNvSpPr>
          <p:nvPr>
            <p:ph type="body" idx="1"/>
          </p:nvPr>
        </p:nvSpPr>
        <p:spPr>
          <a:xfrm>
            <a:off x="311700" y="1458475"/>
            <a:ext cx="8520600" cy="463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36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Turn 180</a:t>
            </a:r>
            <a:r>
              <a:rPr lang="en-GB" sz="3600">
                <a:solidFill>
                  <a:srgbClr val="000000"/>
                </a:solidFill>
                <a:highlight>
                  <a:srgbClr val="FFFFFF"/>
                </a:highlight>
                <a:latin typeface="Quicksand"/>
                <a:ea typeface="Quicksand"/>
                <a:cs typeface="Quicksand"/>
                <a:sym typeface="Quicksand"/>
              </a:rPr>
              <a:t>°</a:t>
            </a:r>
            <a:r>
              <a:rPr lang="en-GB" sz="36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en-GB" sz="3600">
                <a:solidFill>
                  <a:srgbClr val="6AA84F"/>
                </a:solidFill>
                <a:latin typeface="Quicksand"/>
                <a:ea typeface="Quicksand"/>
                <a:cs typeface="Quicksand"/>
                <a:sym typeface="Quicksand"/>
              </a:rPr>
              <a:t>anticlockwise</a:t>
            </a:r>
            <a:endParaRPr sz="3600">
              <a:solidFill>
                <a:srgbClr val="6AA84F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242" name="Shape 242"/>
          <p:cNvPicPr preferRelativeResize="0"/>
          <p:nvPr/>
        </p:nvPicPr>
        <p:blipFill rotWithShape="1">
          <a:blip r:embed="rId3">
            <a:alphaModFix/>
          </a:blip>
          <a:srcRect t="12648"/>
          <a:stretch/>
        </p:blipFill>
        <p:spPr>
          <a:xfrm>
            <a:off x="133450" y="5091225"/>
            <a:ext cx="2288625" cy="1612775"/>
          </a:xfrm>
          <a:prstGeom prst="rect">
            <a:avLst/>
          </a:prstGeom>
          <a:noFill/>
          <a:ln>
            <a:noFill/>
          </a:ln>
        </p:spPr>
      </p:pic>
      <p:sp>
        <p:nvSpPr>
          <p:cNvPr id="243" name="Shape 243"/>
          <p:cNvSpPr txBox="1"/>
          <p:nvPr/>
        </p:nvSpPr>
        <p:spPr>
          <a:xfrm>
            <a:off x="3983400" y="2597425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a.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44" name="Shape 244"/>
          <p:cNvSpPr txBox="1"/>
          <p:nvPr/>
        </p:nvSpPr>
        <p:spPr>
          <a:xfrm>
            <a:off x="6466275" y="2597425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b.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45" name="Shape 245"/>
          <p:cNvSpPr txBox="1"/>
          <p:nvPr/>
        </p:nvSpPr>
        <p:spPr>
          <a:xfrm>
            <a:off x="3928875" y="4668050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c.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46" name="Shape 246"/>
          <p:cNvSpPr txBox="1"/>
          <p:nvPr/>
        </p:nvSpPr>
        <p:spPr>
          <a:xfrm>
            <a:off x="6278300" y="4668050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d.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247" name="Shape 24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57474" y="2839444"/>
            <a:ext cx="1464200" cy="154585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8" name="Shape 24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71999" y="2776244"/>
            <a:ext cx="1464200" cy="154585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9" name="Shape 24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10800000">
            <a:off x="6921424" y="4885869"/>
            <a:ext cx="1464200" cy="154585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Shape 25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5400000">
            <a:off x="6921424" y="2839444"/>
            <a:ext cx="1464200" cy="154585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" name="Shape 25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5400000">
            <a:off x="4571999" y="4798744"/>
            <a:ext cx="1464200" cy="154585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Shape 256"/>
          <p:cNvSpPr txBox="1">
            <a:spLocks noGrp="1"/>
          </p:cNvSpPr>
          <p:nvPr>
            <p:ph type="title"/>
          </p:nvPr>
        </p:nvSpPr>
        <p:spPr>
          <a:xfrm>
            <a:off x="311700" y="164275"/>
            <a:ext cx="8520600" cy="690900"/>
          </a:xfrm>
          <a:prstGeom prst="rect">
            <a:avLst/>
          </a:prstGeom>
          <a:solidFill>
            <a:schemeClr val="dk1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L.O. To recognise and make a quarter-turn, half-turn, three-quarter-turn and a whole-turn </a:t>
            </a:r>
            <a:endParaRPr sz="1800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57" name="Shape 257"/>
          <p:cNvSpPr txBox="1">
            <a:spLocks noGrp="1"/>
          </p:cNvSpPr>
          <p:nvPr>
            <p:ph type="body" idx="1"/>
          </p:nvPr>
        </p:nvSpPr>
        <p:spPr>
          <a:xfrm>
            <a:off x="311700" y="1458475"/>
            <a:ext cx="8520600" cy="463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36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Turn 180</a:t>
            </a:r>
            <a:r>
              <a:rPr lang="en-GB" sz="3600">
                <a:solidFill>
                  <a:srgbClr val="000000"/>
                </a:solidFill>
                <a:highlight>
                  <a:srgbClr val="FFFFFF"/>
                </a:highlight>
                <a:latin typeface="Quicksand"/>
                <a:ea typeface="Quicksand"/>
                <a:cs typeface="Quicksand"/>
                <a:sym typeface="Quicksand"/>
              </a:rPr>
              <a:t>°</a:t>
            </a:r>
            <a:r>
              <a:rPr lang="en-GB" sz="36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en-GB" sz="3600">
                <a:solidFill>
                  <a:srgbClr val="6AA84F"/>
                </a:solidFill>
                <a:latin typeface="Quicksand"/>
                <a:ea typeface="Quicksand"/>
                <a:cs typeface="Quicksand"/>
                <a:sym typeface="Quicksand"/>
              </a:rPr>
              <a:t>anticlockwise</a:t>
            </a:r>
            <a:endParaRPr sz="3600">
              <a:solidFill>
                <a:srgbClr val="6AA84F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258" name="Shape 258"/>
          <p:cNvPicPr preferRelativeResize="0"/>
          <p:nvPr/>
        </p:nvPicPr>
        <p:blipFill rotWithShape="1">
          <a:blip r:embed="rId3">
            <a:alphaModFix/>
          </a:blip>
          <a:srcRect t="12648"/>
          <a:stretch/>
        </p:blipFill>
        <p:spPr>
          <a:xfrm>
            <a:off x="133450" y="5091225"/>
            <a:ext cx="2288625" cy="1612775"/>
          </a:xfrm>
          <a:prstGeom prst="rect">
            <a:avLst/>
          </a:prstGeom>
          <a:noFill/>
          <a:ln>
            <a:noFill/>
          </a:ln>
        </p:spPr>
      </p:pic>
      <p:sp>
        <p:nvSpPr>
          <p:cNvPr id="259" name="Shape 259"/>
          <p:cNvSpPr txBox="1"/>
          <p:nvPr/>
        </p:nvSpPr>
        <p:spPr>
          <a:xfrm>
            <a:off x="3983400" y="2597425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a.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60" name="Shape 260"/>
          <p:cNvSpPr txBox="1"/>
          <p:nvPr/>
        </p:nvSpPr>
        <p:spPr>
          <a:xfrm>
            <a:off x="6466275" y="2597425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b.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61" name="Shape 261"/>
          <p:cNvSpPr txBox="1"/>
          <p:nvPr/>
        </p:nvSpPr>
        <p:spPr>
          <a:xfrm>
            <a:off x="3928875" y="4668050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c.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62" name="Shape 262"/>
          <p:cNvSpPr txBox="1"/>
          <p:nvPr/>
        </p:nvSpPr>
        <p:spPr>
          <a:xfrm>
            <a:off x="6278300" y="4668050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d.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63" name="Shape 263"/>
          <p:cNvSpPr/>
          <p:nvPr/>
        </p:nvSpPr>
        <p:spPr>
          <a:xfrm>
            <a:off x="6236775" y="4450225"/>
            <a:ext cx="2833500" cy="1981500"/>
          </a:xfrm>
          <a:prstGeom prst="ellipse">
            <a:avLst/>
          </a:prstGeom>
          <a:noFill/>
          <a:ln w="762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64" name="Shape 26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57474" y="2839444"/>
            <a:ext cx="1464200" cy="154585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5" name="Shape 26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71999" y="2776244"/>
            <a:ext cx="1464200" cy="154585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6" name="Shape 26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10800000">
            <a:off x="6921424" y="4885869"/>
            <a:ext cx="1464200" cy="154585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7" name="Shape 26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5400000">
            <a:off x="6921424" y="2839444"/>
            <a:ext cx="1464200" cy="154585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8" name="Shape 26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5400000">
            <a:off x="4571999" y="4798744"/>
            <a:ext cx="1464200" cy="154585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Shape 273"/>
          <p:cNvSpPr txBox="1">
            <a:spLocks noGrp="1"/>
          </p:cNvSpPr>
          <p:nvPr>
            <p:ph type="body" idx="1"/>
          </p:nvPr>
        </p:nvSpPr>
        <p:spPr>
          <a:xfrm>
            <a:off x="311700" y="1170375"/>
            <a:ext cx="8520600" cy="492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36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Turn 270</a:t>
            </a:r>
            <a:r>
              <a:rPr lang="en-GB" sz="3600">
                <a:solidFill>
                  <a:srgbClr val="000000"/>
                </a:solidFill>
                <a:highlight>
                  <a:srgbClr val="FFFFFF"/>
                </a:highlight>
                <a:latin typeface="Quicksand"/>
                <a:ea typeface="Quicksand"/>
                <a:cs typeface="Quicksand"/>
                <a:sym typeface="Quicksand"/>
              </a:rPr>
              <a:t>°</a:t>
            </a:r>
            <a:r>
              <a:rPr lang="en-GB" sz="36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en-GB" sz="3600">
                <a:solidFill>
                  <a:srgbClr val="4A86E8"/>
                </a:solidFill>
                <a:latin typeface="Quicksand"/>
                <a:ea typeface="Quicksand"/>
                <a:cs typeface="Quicksand"/>
                <a:sym typeface="Quicksand"/>
              </a:rPr>
              <a:t>clockwise</a:t>
            </a:r>
            <a:endParaRPr sz="3600">
              <a:solidFill>
                <a:srgbClr val="4A86E8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274" name="Shape 274"/>
          <p:cNvPicPr preferRelativeResize="0"/>
          <p:nvPr/>
        </p:nvPicPr>
        <p:blipFill rotWithShape="1">
          <a:blip r:embed="rId3">
            <a:alphaModFix/>
          </a:blip>
          <a:srcRect t="12648"/>
          <a:stretch/>
        </p:blipFill>
        <p:spPr>
          <a:xfrm>
            <a:off x="133450" y="5091225"/>
            <a:ext cx="2288625" cy="1612775"/>
          </a:xfrm>
          <a:prstGeom prst="rect">
            <a:avLst/>
          </a:prstGeom>
          <a:noFill/>
          <a:ln>
            <a:noFill/>
          </a:ln>
        </p:spPr>
      </p:pic>
      <p:sp>
        <p:nvSpPr>
          <p:cNvPr id="275" name="Shape 275"/>
          <p:cNvSpPr txBox="1"/>
          <p:nvPr/>
        </p:nvSpPr>
        <p:spPr>
          <a:xfrm>
            <a:off x="3983400" y="2597425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a.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76" name="Shape 276"/>
          <p:cNvSpPr txBox="1"/>
          <p:nvPr/>
        </p:nvSpPr>
        <p:spPr>
          <a:xfrm>
            <a:off x="6466275" y="2597425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b.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77" name="Shape 277"/>
          <p:cNvSpPr txBox="1"/>
          <p:nvPr/>
        </p:nvSpPr>
        <p:spPr>
          <a:xfrm>
            <a:off x="3928875" y="4668050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c.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78" name="Shape 278"/>
          <p:cNvSpPr txBox="1"/>
          <p:nvPr/>
        </p:nvSpPr>
        <p:spPr>
          <a:xfrm>
            <a:off x="6278300" y="4668050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d.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79" name="Shape 279"/>
          <p:cNvSpPr txBox="1">
            <a:spLocks noGrp="1"/>
          </p:cNvSpPr>
          <p:nvPr>
            <p:ph type="title"/>
          </p:nvPr>
        </p:nvSpPr>
        <p:spPr>
          <a:xfrm>
            <a:off x="311700" y="164275"/>
            <a:ext cx="8520600" cy="690900"/>
          </a:xfrm>
          <a:prstGeom prst="rect">
            <a:avLst/>
          </a:prstGeom>
          <a:solidFill>
            <a:schemeClr val="dk1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L.O. To recognise and make a quarter-turn, half-turn, three-quarter-turn and a whole-turn </a:t>
            </a:r>
            <a:endParaRPr sz="1800"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280" name="Shape 28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4925" y="2845693"/>
            <a:ext cx="1464200" cy="1327707"/>
          </a:xfrm>
          <a:prstGeom prst="rect">
            <a:avLst/>
          </a:prstGeom>
          <a:noFill/>
          <a:ln>
            <a:noFill/>
          </a:ln>
        </p:spPr>
      </p:pic>
      <p:pic>
        <p:nvPicPr>
          <p:cNvPr id="281" name="Shape 28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16975" y="2690093"/>
            <a:ext cx="1464200" cy="1327707"/>
          </a:xfrm>
          <a:prstGeom prst="rect">
            <a:avLst/>
          </a:prstGeom>
          <a:noFill/>
          <a:ln>
            <a:noFill/>
          </a:ln>
        </p:spPr>
      </p:pic>
      <p:pic>
        <p:nvPicPr>
          <p:cNvPr id="282" name="Shape 28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10800000">
            <a:off x="7054875" y="4916318"/>
            <a:ext cx="1464200" cy="1327707"/>
          </a:xfrm>
          <a:prstGeom prst="rect">
            <a:avLst/>
          </a:prstGeom>
          <a:noFill/>
          <a:ln>
            <a:noFill/>
          </a:ln>
        </p:spPr>
      </p:pic>
      <p:pic>
        <p:nvPicPr>
          <p:cNvPr id="283" name="Shape 28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5400000">
            <a:off x="7166200" y="2845693"/>
            <a:ext cx="1464200" cy="1327707"/>
          </a:xfrm>
          <a:prstGeom prst="rect">
            <a:avLst/>
          </a:prstGeom>
          <a:noFill/>
          <a:ln>
            <a:noFill/>
          </a:ln>
        </p:spPr>
      </p:pic>
      <p:pic>
        <p:nvPicPr>
          <p:cNvPr id="284" name="Shape 28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5400000">
            <a:off x="4616975" y="4916318"/>
            <a:ext cx="1464200" cy="13277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Shape 289"/>
          <p:cNvSpPr txBox="1">
            <a:spLocks noGrp="1"/>
          </p:cNvSpPr>
          <p:nvPr>
            <p:ph type="body" idx="1"/>
          </p:nvPr>
        </p:nvSpPr>
        <p:spPr>
          <a:xfrm>
            <a:off x="311700" y="1170375"/>
            <a:ext cx="8520600" cy="492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sz="36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Turn 270</a:t>
            </a:r>
            <a:r>
              <a:rPr lang="en-GB" sz="3600">
                <a:solidFill>
                  <a:srgbClr val="000000"/>
                </a:solidFill>
                <a:highlight>
                  <a:srgbClr val="FFFFFF"/>
                </a:highlight>
                <a:latin typeface="Quicksand"/>
                <a:ea typeface="Quicksand"/>
                <a:cs typeface="Quicksand"/>
                <a:sym typeface="Quicksand"/>
              </a:rPr>
              <a:t>°</a:t>
            </a:r>
            <a:r>
              <a:rPr lang="en-GB" sz="36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en-GB" sz="3600">
                <a:solidFill>
                  <a:srgbClr val="4A86E8"/>
                </a:solidFill>
                <a:latin typeface="Quicksand"/>
                <a:ea typeface="Quicksand"/>
                <a:cs typeface="Quicksand"/>
                <a:sym typeface="Quicksand"/>
              </a:rPr>
              <a:t>clockwise</a:t>
            </a:r>
            <a:endParaRPr sz="3600">
              <a:solidFill>
                <a:srgbClr val="4A86E8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290" name="Shape 290"/>
          <p:cNvPicPr preferRelativeResize="0"/>
          <p:nvPr/>
        </p:nvPicPr>
        <p:blipFill rotWithShape="1">
          <a:blip r:embed="rId3">
            <a:alphaModFix/>
          </a:blip>
          <a:srcRect t="12648"/>
          <a:stretch/>
        </p:blipFill>
        <p:spPr>
          <a:xfrm>
            <a:off x="133450" y="5091225"/>
            <a:ext cx="2288625" cy="1612775"/>
          </a:xfrm>
          <a:prstGeom prst="rect">
            <a:avLst/>
          </a:prstGeom>
          <a:noFill/>
          <a:ln>
            <a:noFill/>
          </a:ln>
        </p:spPr>
      </p:pic>
      <p:sp>
        <p:nvSpPr>
          <p:cNvPr id="291" name="Shape 291"/>
          <p:cNvSpPr txBox="1"/>
          <p:nvPr/>
        </p:nvSpPr>
        <p:spPr>
          <a:xfrm>
            <a:off x="3983400" y="2597425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a.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92" name="Shape 292"/>
          <p:cNvSpPr txBox="1"/>
          <p:nvPr/>
        </p:nvSpPr>
        <p:spPr>
          <a:xfrm>
            <a:off x="6466275" y="2597425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b.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93" name="Shape 293"/>
          <p:cNvSpPr txBox="1"/>
          <p:nvPr/>
        </p:nvSpPr>
        <p:spPr>
          <a:xfrm>
            <a:off x="3928875" y="4668050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c.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94" name="Shape 294"/>
          <p:cNvSpPr txBox="1"/>
          <p:nvPr/>
        </p:nvSpPr>
        <p:spPr>
          <a:xfrm>
            <a:off x="6278300" y="4668050"/>
            <a:ext cx="588600" cy="32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latin typeface="Quicksand"/>
                <a:ea typeface="Quicksand"/>
                <a:cs typeface="Quicksand"/>
                <a:sym typeface="Quicksand"/>
              </a:rPr>
              <a:t>d.</a:t>
            </a:r>
            <a:endParaRPr sz="3000" b="1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95" name="Shape 295"/>
          <p:cNvSpPr txBox="1">
            <a:spLocks noGrp="1"/>
          </p:cNvSpPr>
          <p:nvPr>
            <p:ph type="title"/>
          </p:nvPr>
        </p:nvSpPr>
        <p:spPr>
          <a:xfrm>
            <a:off x="311700" y="164275"/>
            <a:ext cx="8520600" cy="690900"/>
          </a:xfrm>
          <a:prstGeom prst="rect">
            <a:avLst/>
          </a:prstGeom>
          <a:solidFill>
            <a:schemeClr val="dk1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Quicksand"/>
                <a:ea typeface="Quicksand"/>
                <a:cs typeface="Quicksand"/>
                <a:sym typeface="Quicksand"/>
              </a:rPr>
              <a:t>L.O. To recognise and make a quarter-turn, half-turn, three-quarter-turn and a whole-turn </a:t>
            </a:r>
            <a:endParaRPr sz="1800"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296" name="Shape 29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4925" y="2845693"/>
            <a:ext cx="1464200" cy="1327707"/>
          </a:xfrm>
          <a:prstGeom prst="rect">
            <a:avLst/>
          </a:prstGeom>
          <a:noFill/>
          <a:ln>
            <a:noFill/>
          </a:ln>
        </p:spPr>
      </p:pic>
      <p:pic>
        <p:nvPicPr>
          <p:cNvPr id="297" name="Shape 29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16975" y="2690093"/>
            <a:ext cx="1464200" cy="1327707"/>
          </a:xfrm>
          <a:prstGeom prst="rect">
            <a:avLst/>
          </a:prstGeom>
          <a:noFill/>
          <a:ln>
            <a:noFill/>
          </a:ln>
        </p:spPr>
      </p:pic>
      <p:pic>
        <p:nvPicPr>
          <p:cNvPr id="298" name="Shape 29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10800000">
            <a:off x="7054875" y="4916318"/>
            <a:ext cx="1464200" cy="1327707"/>
          </a:xfrm>
          <a:prstGeom prst="rect">
            <a:avLst/>
          </a:prstGeom>
          <a:noFill/>
          <a:ln>
            <a:noFill/>
          </a:ln>
        </p:spPr>
      </p:pic>
      <p:pic>
        <p:nvPicPr>
          <p:cNvPr id="299" name="Shape 29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5400000">
            <a:off x="7166200" y="2845693"/>
            <a:ext cx="1464200" cy="1327707"/>
          </a:xfrm>
          <a:prstGeom prst="rect">
            <a:avLst/>
          </a:prstGeom>
          <a:noFill/>
          <a:ln>
            <a:noFill/>
          </a:ln>
        </p:spPr>
      </p:pic>
      <p:pic>
        <p:nvPicPr>
          <p:cNvPr id="300" name="Shape 30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5400000">
            <a:off x="4616975" y="4916318"/>
            <a:ext cx="1464200" cy="1327707"/>
          </a:xfrm>
          <a:prstGeom prst="rect">
            <a:avLst/>
          </a:prstGeom>
          <a:noFill/>
          <a:ln>
            <a:noFill/>
          </a:ln>
        </p:spPr>
      </p:pic>
      <p:sp>
        <p:nvSpPr>
          <p:cNvPr id="301" name="Shape 301"/>
          <p:cNvSpPr/>
          <p:nvPr/>
        </p:nvSpPr>
        <p:spPr>
          <a:xfrm>
            <a:off x="3444800" y="4589425"/>
            <a:ext cx="2833500" cy="1981500"/>
          </a:xfrm>
          <a:prstGeom prst="ellipse">
            <a:avLst/>
          </a:prstGeom>
          <a:noFill/>
          <a:ln w="762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each Day">
  <a:themeElements>
    <a:clrScheme name="Beach Day">
      <a:dk1>
        <a:srgbClr val="00FDC8"/>
      </a:dk1>
      <a:lt1>
        <a:srgbClr val="FFFFFF"/>
      </a:lt1>
      <a:dk2>
        <a:srgbClr val="666666"/>
      </a:dk2>
      <a:lt2>
        <a:srgbClr val="EEEEEE"/>
      </a:lt2>
      <a:accent1>
        <a:srgbClr val="212121"/>
      </a:accent1>
      <a:accent2>
        <a:srgbClr val="455A64"/>
      </a:accent2>
      <a:accent3>
        <a:srgbClr val="78909C"/>
      </a:accent3>
      <a:accent4>
        <a:srgbClr val="7C7CE0"/>
      </a:accent4>
      <a:accent5>
        <a:srgbClr val="DB4437"/>
      </a:accent5>
      <a:accent6>
        <a:srgbClr val="F6CD4C"/>
      </a:accent6>
      <a:hlink>
        <a:srgbClr val="DB4437"/>
      </a:hlink>
      <a:folHlink>
        <a:srgbClr val="DB443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424</Words>
  <Application>Microsoft Office PowerPoint</Application>
  <PresentationFormat>On-screen Show (4:3)</PresentationFormat>
  <Paragraphs>88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Amatic SC</vt:lpstr>
      <vt:lpstr>Quicksand</vt:lpstr>
      <vt:lpstr>Arial</vt:lpstr>
      <vt:lpstr>Source Code Pro</vt:lpstr>
      <vt:lpstr>Pacifico</vt:lpstr>
      <vt:lpstr>Beach Day</vt:lpstr>
      <vt:lpstr>Turns</vt:lpstr>
      <vt:lpstr>L.O. To recognise and make a quarter-turn, half-turn, three-quarter-turn and a whole-turn </vt:lpstr>
      <vt:lpstr>L.O. To recognise and make a quarter-turn, half-turn, three-quarter-turn and a whole-turn </vt:lpstr>
      <vt:lpstr>L.O. To recognise and make a quarter-turn, half-turn, three-quarter-turn and a whole-turn </vt:lpstr>
      <vt:lpstr>L.O. To recognise and make a quarter-turn, half-turn, three-quarter-turn and a whole-turn </vt:lpstr>
      <vt:lpstr>L.O. To recognise and make a quarter-turn, half-turn, three-quarter-turn and a whole-turn </vt:lpstr>
      <vt:lpstr>L.O. To recognise and make a quarter-turn, half-turn, three-quarter-turn and a whole-turn </vt:lpstr>
      <vt:lpstr>L.O. To recognise and make a quarter-turn, half-turn, three-quarter-turn and a whole-turn </vt:lpstr>
      <vt:lpstr>L.O. To recognise and make a quarter-turn, half-turn, three-quarter-turn and a whole-turn </vt:lpstr>
      <vt:lpstr>L.O. To recognise and make a quarter-turn, half-turn, three-quarter-turn and a whole-turn </vt:lpstr>
      <vt:lpstr>L.O. To recognise and make a quarter-turn, half-turn, three-quarter-turn and a whole-turn </vt:lpstr>
      <vt:lpstr>L.O. To recognise and make a quarter-turn, half-turn, three-quarter-turn and a whole-turn </vt:lpstr>
      <vt:lpstr>L.O. To recognise and make a quarter-turn, half-turn, three-quarter-turn and a whole-turn </vt:lpstr>
      <vt:lpstr>L.O. To recognise and make a quarter-turn, half-turn, three-quarter-turn and a whole-turn </vt:lpstr>
      <vt:lpstr>L.O. To recognise and make a quarter-turn, half-turn, three-quarter-turn and a whole-turn </vt:lpstr>
      <vt:lpstr>L.O. To recognise and make a quarter-turn, half-turn, three-quarter-turn and a whole-turn </vt:lpstr>
      <vt:lpstr>L.O. To recognise and make a quarter-turn, half-turn, three-quarter-turn and a whole-turn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Turns</dc:title>
  <dc:creator>Torquil Macrae</dc:creator>
  <cp:lastModifiedBy>Torquil Macrae</cp:lastModifiedBy>
  <cp:revision>1</cp:revision>
  <dcterms:modified xsi:type="dcterms:W3CDTF">2020-06-06T16:56:51Z</dcterms:modified>
</cp:coreProperties>
</file>