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65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30F5B67-2045-4890-A4EF-BA713B4BAA39}"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3FD70B-1110-4D65-BA04-04273B2162F1}" type="datetimeFigureOut">
              <a:rPr lang="en-GB" smtClean="0"/>
              <a:pPr/>
              <a:t>25/06/2015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0F5B67-2045-4890-A4EF-BA713B4BAA39}"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12" Type="http://schemas.openxmlformats.org/officeDocument/2006/relationships/image" Target="../media/image20.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image" Target="../media/image19.jpeg"/><Relationship Id="rId5" Type="http://schemas.openxmlformats.org/officeDocument/2006/relationships/image" Target="../media/image13.jpeg"/><Relationship Id="rId10" Type="http://schemas.openxmlformats.org/officeDocument/2006/relationships/image" Target="../media/image18.jpeg"/><Relationship Id="rId4" Type="http://schemas.openxmlformats.org/officeDocument/2006/relationships/image" Target="../media/image12.jpeg"/><Relationship Id="rId9" Type="http://schemas.openxmlformats.org/officeDocument/2006/relationships/image" Target="../media/image17.jpeg"/></Relationships>
</file>

<file path=ppt/slides/_rels/slide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4.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10" Type="http://schemas.openxmlformats.org/officeDocument/2006/relationships/image" Target="../media/image32.jpeg"/><Relationship Id="rId4" Type="http://schemas.openxmlformats.org/officeDocument/2006/relationships/image" Target="../media/image26.jpeg"/><Relationship Id="rId9" Type="http://schemas.openxmlformats.org/officeDocument/2006/relationships/image" Target="../media/image31.jpeg"/></Relationships>
</file>

<file path=ppt/slides/_rels/slide5.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11" Type="http://schemas.openxmlformats.org/officeDocument/2006/relationships/image" Target="../media/image42.jpeg"/><Relationship Id="rId5" Type="http://schemas.openxmlformats.org/officeDocument/2006/relationships/image" Target="../media/image36.jpeg"/><Relationship Id="rId10" Type="http://schemas.openxmlformats.org/officeDocument/2006/relationships/image" Target="../media/image41.jpeg"/><Relationship Id="rId4" Type="http://schemas.openxmlformats.org/officeDocument/2006/relationships/image" Target="../media/image35.jpeg"/><Relationship Id="rId9" Type="http://schemas.openxmlformats.org/officeDocument/2006/relationships/image" Target="../media/image40.jpeg"/></Relationships>
</file>

<file path=ppt/slides/_rels/slide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hyperlink" Target="https://ilab14.files.wordpress.com/2012/03/space-shuttle-columbia.jpg" TargetMode="External"/><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44.png"/></Relationships>
</file>

<file path=ppt/slides/_rels/slide7.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jpe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8.xml.rels><?xml version="1.0" encoding="UTF-8" standalone="yes"?>
<Relationships xmlns="http://schemas.openxmlformats.org/package/2006/relationships"><Relationship Id="rId8" Type="http://schemas.openxmlformats.org/officeDocument/2006/relationships/image" Target="../media/image55.jpeg"/><Relationship Id="rId13" Type="http://schemas.openxmlformats.org/officeDocument/2006/relationships/image" Target="../media/image60.jpeg"/><Relationship Id="rId3" Type="http://schemas.openxmlformats.org/officeDocument/2006/relationships/image" Target="../media/image50.jpeg"/><Relationship Id="rId7" Type="http://schemas.openxmlformats.org/officeDocument/2006/relationships/image" Target="../media/image54.jpeg"/><Relationship Id="rId12" Type="http://schemas.openxmlformats.org/officeDocument/2006/relationships/image" Target="../media/image59.jpeg"/><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53.jpeg"/><Relationship Id="rId11" Type="http://schemas.openxmlformats.org/officeDocument/2006/relationships/image" Target="../media/image58.jpeg"/><Relationship Id="rId5" Type="http://schemas.openxmlformats.org/officeDocument/2006/relationships/image" Target="../media/image52.jpeg"/><Relationship Id="rId10" Type="http://schemas.openxmlformats.org/officeDocument/2006/relationships/image" Target="../media/image57.png"/><Relationship Id="rId4" Type="http://schemas.openxmlformats.org/officeDocument/2006/relationships/image" Target="../media/image51.jpeg"/><Relationship Id="rId9" Type="http://schemas.openxmlformats.org/officeDocument/2006/relationships/image" Target="../media/image5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7.jpeg"/></Relationships>
</file>

<file path=ppt/slides/_rels/slide14.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08" name="Picture 44" descr="https://danthemantrivia.files.wordpress.com/2010/09/rubiks-cube.jpg"/>
          <p:cNvPicPr>
            <a:picLocks noChangeAspect="1" noChangeArrowheads="1"/>
          </p:cNvPicPr>
          <p:nvPr/>
        </p:nvPicPr>
        <p:blipFill>
          <a:blip r:embed="rId2" cstate="print"/>
          <a:srcRect/>
          <a:stretch>
            <a:fillRect/>
          </a:stretch>
        </p:blipFill>
        <p:spPr bwMode="auto">
          <a:xfrm>
            <a:off x="179512" y="116632"/>
            <a:ext cx="1691680" cy="1691680"/>
          </a:xfrm>
          <a:prstGeom prst="rect">
            <a:avLst/>
          </a:prstGeom>
          <a:noFill/>
        </p:spPr>
      </p:pic>
      <p:pic>
        <p:nvPicPr>
          <p:cNvPr id="11314" name="Picture 50" descr="http://upload.wikimedia.org/wikipedia/en/d/db/LiveAidlogo.jpg"/>
          <p:cNvPicPr>
            <a:picLocks noChangeAspect="1" noChangeArrowheads="1"/>
          </p:cNvPicPr>
          <p:nvPr/>
        </p:nvPicPr>
        <p:blipFill>
          <a:blip r:embed="rId3" cstate="print"/>
          <a:srcRect/>
          <a:stretch>
            <a:fillRect/>
          </a:stretch>
        </p:blipFill>
        <p:spPr bwMode="auto">
          <a:xfrm>
            <a:off x="4355976" y="4293096"/>
            <a:ext cx="1800200" cy="2479614"/>
          </a:xfrm>
          <a:prstGeom prst="rect">
            <a:avLst/>
          </a:prstGeom>
          <a:noFill/>
        </p:spPr>
      </p:pic>
      <p:pic>
        <p:nvPicPr>
          <p:cNvPr id="11274" name="Picture 10" descr="http://i.telegraph.co.uk/multimedia/archive/01113/ch-1981a_1113420c.jpg"/>
          <p:cNvPicPr>
            <a:picLocks noChangeAspect="1" noChangeArrowheads="1"/>
          </p:cNvPicPr>
          <p:nvPr/>
        </p:nvPicPr>
        <p:blipFill>
          <a:blip r:embed="rId4" cstate="print"/>
          <a:srcRect/>
          <a:stretch>
            <a:fillRect/>
          </a:stretch>
        </p:blipFill>
        <p:spPr bwMode="auto">
          <a:xfrm>
            <a:off x="251520" y="4293096"/>
            <a:ext cx="3762190" cy="2420888"/>
          </a:xfrm>
          <a:prstGeom prst="rect">
            <a:avLst/>
          </a:prstGeom>
          <a:noFill/>
        </p:spPr>
      </p:pic>
      <p:pic>
        <p:nvPicPr>
          <p:cNvPr id="11312" name="Picture 48" descr="http://i5.cdnds.net/13/44/450x450/best-80s-toys.jpg"/>
          <p:cNvPicPr>
            <a:picLocks noChangeAspect="1" noChangeArrowheads="1"/>
          </p:cNvPicPr>
          <p:nvPr/>
        </p:nvPicPr>
        <p:blipFill>
          <a:blip r:embed="rId5" cstate="print"/>
          <a:srcRect/>
          <a:stretch>
            <a:fillRect/>
          </a:stretch>
        </p:blipFill>
        <p:spPr bwMode="auto">
          <a:xfrm>
            <a:off x="6579096" y="4293096"/>
            <a:ext cx="2564904" cy="2564904"/>
          </a:xfrm>
          <a:prstGeom prst="rect">
            <a:avLst/>
          </a:prstGeom>
          <a:noFill/>
        </p:spPr>
      </p:pic>
      <p:pic>
        <p:nvPicPr>
          <p:cNvPr id="11286" name="Picture 22" descr="http://i.dailymail.co.uk/i/pix/2013/05/14/article-2324101-19C3A601000005DC-773_634x371.jpg"/>
          <p:cNvPicPr>
            <a:picLocks noChangeAspect="1" noChangeArrowheads="1"/>
          </p:cNvPicPr>
          <p:nvPr/>
        </p:nvPicPr>
        <p:blipFill>
          <a:blip r:embed="rId6" cstate="print"/>
          <a:srcRect/>
          <a:stretch>
            <a:fillRect/>
          </a:stretch>
        </p:blipFill>
        <p:spPr bwMode="auto">
          <a:xfrm>
            <a:off x="5868144" y="0"/>
            <a:ext cx="3275856" cy="1916945"/>
          </a:xfrm>
          <a:prstGeom prst="rect">
            <a:avLst/>
          </a:prstGeom>
          <a:noFill/>
        </p:spPr>
      </p:pic>
      <p:pic>
        <p:nvPicPr>
          <p:cNvPr id="11266" name="Picture 2" descr="http://static.giantbomb.com/uploads/scale_small/5/58235/1306216-i_love_the_80s_lowres.jpg"/>
          <p:cNvPicPr>
            <a:picLocks noChangeAspect="1" noChangeArrowheads="1"/>
          </p:cNvPicPr>
          <p:nvPr/>
        </p:nvPicPr>
        <p:blipFill>
          <a:blip r:embed="rId7" cstate="print"/>
          <a:srcRect/>
          <a:stretch>
            <a:fillRect/>
          </a:stretch>
        </p:blipFill>
        <p:spPr bwMode="auto">
          <a:xfrm>
            <a:off x="107504" y="1988840"/>
            <a:ext cx="2205480" cy="2197158"/>
          </a:xfrm>
          <a:prstGeom prst="rect">
            <a:avLst/>
          </a:prstGeom>
          <a:noFill/>
        </p:spPr>
      </p:pic>
      <p:sp>
        <p:nvSpPr>
          <p:cNvPr id="2" name="Title 1"/>
          <p:cNvSpPr>
            <a:spLocks noGrp="1"/>
          </p:cNvSpPr>
          <p:nvPr>
            <p:ph type="ctrTitle"/>
          </p:nvPr>
        </p:nvSpPr>
        <p:spPr>
          <a:xfrm>
            <a:off x="2411760" y="1988840"/>
            <a:ext cx="4608512" cy="2232248"/>
          </a:xfrm>
          <a:solidFill>
            <a:srgbClr val="00B050"/>
          </a:solidFill>
        </p:spPr>
        <p:txBody>
          <a:bodyPr>
            <a:noAutofit/>
          </a:bodyPr>
          <a:lstStyle/>
          <a:p>
            <a:r>
              <a:rPr lang="en-GB" sz="8800" dirty="0" smtClean="0">
                <a:latin typeface="Broadway" pitchFamily="82" charset="0"/>
              </a:rPr>
              <a:t>THE 1980s</a:t>
            </a:r>
            <a:endParaRPr lang="en-GB" sz="8800" dirty="0">
              <a:latin typeface="Broadway" pitchFamily="82" charset="0"/>
            </a:endParaRPr>
          </a:p>
        </p:txBody>
      </p:sp>
      <p:sp>
        <p:nvSpPr>
          <p:cNvPr id="11272" name="AutoShape 8" descr="http://www.google.co.uk/url?sa=i&amp;source=images&amp;cd=&amp;docid=Kt24Tcr9fz4mUM&amp;tbnid=rA5d-FqZRJXu-M&amp;ved=0CAUQjBw&amp;url=http%3A%2F%2Ffiskertalk.com%2Fwp-content%2Fuploads%2F2013%2F12%2F1980-S-Fashion-For-Men-186-e1387767935347.jpg&amp;ei=hvUbVIaVHuOv7AaP8YHQBg&amp;psig=AFQjCNHObsP2mV4EoIGv8SFOQw6pKd7X_w&amp;ust=1411204870610795"/>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1276" name="Picture 12" descr="http://www.mensfashionmagazine.co.uk/wp-content/uploads/2013/06/mens-style-1980s-2.jpg"/>
          <p:cNvPicPr>
            <a:picLocks noChangeAspect="1" noChangeArrowheads="1"/>
          </p:cNvPicPr>
          <p:nvPr/>
        </p:nvPicPr>
        <p:blipFill>
          <a:blip r:embed="rId8" cstate="print"/>
          <a:srcRect/>
          <a:stretch>
            <a:fillRect/>
          </a:stretch>
        </p:blipFill>
        <p:spPr bwMode="auto">
          <a:xfrm>
            <a:off x="7092280" y="1988840"/>
            <a:ext cx="2051720" cy="2127833"/>
          </a:xfrm>
          <a:prstGeom prst="rect">
            <a:avLst/>
          </a:prstGeom>
          <a:noFill/>
        </p:spPr>
      </p:pic>
      <p:sp>
        <p:nvSpPr>
          <p:cNvPr id="11278" name="AutoShape 14" descr="http://www.google.co.uk/url?sa=i&amp;source=images&amp;cd=&amp;docid=B7xPU1P6wJ7aiM&amp;tbnid=Dry7jTBghfsBqM&amp;ved=0CAUQjBw&amp;url=http%3A%2F%2Fresources3.news.com.au%2Fimages%2F2012%2F11%2F01%2F1226508%2F326231-cabbage-patch-dolls.jpg&amp;ei=dvYbVOSUM-Xb7AaG6IGQDw&amp;psig=AFQjCNE4PxnyEWbH4G6I0jFbzjFng4OC8A&amp;ust=141120511091867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80" name="AutoShape 16" descr="http://www.google.co.uk/url?sa=i&amp;source=images&amp;cd=&amp;docid=B7xPU1P6wJ7aiM&amp;tbnid=Dry7jTBghfsBqM&amp;ved=0CAUQjBw&amp;url=http%3A%2F%2Fresources3.news.com.au%2Fimages%2F2012%2F11%2F01%2F1226508%2F326231-cabbage-patch-dolls.jpg&amp;ei=dvYbVOSUM-Xb7AaG6IGQDw&amp;psig=AFQjCNE4PxnyEWbH4G6I0jFbzjFng4OC8A&amp;ust=141120511091867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82" name="AutoShape 18" descr="http://www.google.co.uk/url?sa=i&amp;source=images&amp;cd=&amp;docid=B7xPU1P6wJ7aiM&amp;tbnid=Dry7jTBghfsBqM&amp;ved=0CAUQjBw&amp;url=http%3A%2F%2Fresources3.news.com.au%2Fimages%2F2012%2F11%2F01%2F1226508%2F326231-cabbage-patch-dolls.jpg&amp;ei=dvYbVOSUM-Xb7AaG6IGQDw&amp;psig=AFQjCNE4PxnyEWbH4G6I0jFbzjFng4OC8A&amp;ust=141120511091867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84" name="AutoShape 20" descr="http://www.google.co.uk/url?sa=i&amp;source=images&amp;cd=&amp;docid=B7xPU1P6wJ7aiM&amp;tbnid=Dry7jTBghfsBqM&amp;ved=0CAUQjBw&amp;url=http%3A%2F%2Fresources3.news.com.au%2Fimages%2F2012%2F11%2F01%2F1226508%2F326231-cabbage-patch-dolls.jpg&amp;ei=dvYbVOSUM-Xb7AaG6IGQDw&amp;psig=AFQjCNE4PxnyEWbH4G6I0jFbzjFng4OC8A&amp;ust=141120511091867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88" name="AutoShape 24" descr="http://www.google.co.uk/url?sa=i&amp;source=images&amp;cd=&amp;docid=Z2zYAH6Ij_FPFM&amp;tbnid=ND82_YKndyz2SM&amp;ved=0CAUQjBw&amp;url=http%3A%2F%2Fwww.moneymagpie.com%2Fwp-content%2Fuploads%2F2012%2F11%2Fdynatac.jpg&amp;ei=l_cbVKCVGa3Q7Ab654HYCQ&amp;psig=AFQjCNHKoIXM9ylxI83GaB-TAXRtDrbQ1g&amp;ust=14112053995022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90" name="AutoShape 26" descr="http://www.google.co.uk/url?sa=i&amp;source=images&amp;cd=&amp;docid=Z2zYAH6Ij_FPFM&amp;tbnid=ND82_YKndyz2SM&amp;ved=0CAUQjBw&amp;url=http%3A%2F%2Fwww.moneymagpie.com%2Fwp-content%2Fuploads%2F2012%2F11%2Fdynatac.jpg&amp;ei=l_cbVKCVGa3Q7Ab654HYCQ&amp;psig=AFQjCNHKoIXM9ylxI83GaB-TAXRtDrbQ1g&amp;ust=14112053995022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92" name="AutoShape 28" descr="http://www.google.co.uk/url?sa=i&amp;source=images&amp;cd=&amp;docid=Z2zYAH6Ij_FPFM&amp;tbnid=ND82_YKndyz2SM&amp;ved=0CAUQjBw&amp;url=http%3A%2F%2Fwww.moneymagpie.com%2Fwp-content%2Fuploads%2F2012%2F11%2Fdynatac.jpg&amp;ei=l_cbVKCVGa3Q7Ab654HYCQ&amp;psig=AFQjCNHKoIXM9ylxI83GaB-TAXRtDrbQ1g&amp;ust=14112053995022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94" name="AutoShape 30" descr="http://www.google.co.uk/url?sa=i&amp;source=images&amp;cd=&amp;docid=Z2zYAH6Ij_FPFM&amp;tbnid=ND82_YKndyz2SM&amp;ved=0CAUQjBw&amp;url=http%3A%2F%2Fwww.moneymagpie.com%2Fwp-content%2Fuploads%2F2012%2F11%2Fdynatac.jpg&amp;ei=l_cbVKCVGa3Q7Ab654HYCQ&amp;psig=AFQjCNHKoIXM9ylxI83GaB-TAXRtDrbQ1g&amp;ust=14112053995022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96" name="AutoShape 32" descr="http://www.google.co.uk/url?sa=i&amp;source=images&amp;cd=&amp;docid=Z2zYAH6Ij_FPFM&amp;tbnid=ND82_YKndyz2SM&amp;ved=0CAUQjBw&amp;url=http%3A%2F%2Fwww.moneymagpie.com%2Fwp-content%2Fuploads%2F2012%2F11%2Fdynatac.jpg&amp;ei=l_cbVKCVGa3Q7Ab654HYCQ&amp;psig=AFQjCNHKoIXM9ylxI83GaB-TAXRtDrbQ1g&amp;ust=141120539950220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298" name="AutoShape 34" descr="http://www.google.co.uk/url?sa=i&amp;source=images&amp;cd=&amp;docid=ryvrEhqbQDkfmM&amp;tbnid=ZMOSS5wj-zuQkM&amp;ved=0CAUQjBw&amp;url=http%3A%2F%2Fcdn2.mos.techradar.futurecdn.net%2F%2Fclassifications%2Fworld%2520of%2520tech%2Fimages%2Feighties_tech%2FDynaTAC8000X-580-90.jpg&amp;ei=zvcbVPDcEKn17AaxzIGIBQ&amp;psig=AFQjCNFDf6IUhGR2RGW7utIk4fw_nnh2nQ&amp;ust=1411205454368160"/>
          <p:cNvSpPr>
            <a:spLocks noChangeAspect="1" noChangeArrowheads="1"/>
          </p:cNvSpPr>
          <p:nvPr/>
        </p:nvSpPr>
        <p:spPr bwMode="auto">
          <a:xfrm>
            <a:off x="63500" y="-136525"/>
            <a:ext cx="3743325" cy="9172575"/>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300" name="AutoShape 36" descr="http://www.google.co.uk/url?sa=i&amp;source=images&amp;cd=&amp;docid=ryvrEhqbQDkfmM&amp;tbnid=ZMOSS5wj-zuQkM&amp;ved=0CAUQjBw&amp;url=http%3A%2F%2Fcdn2.mos.techradar.futurecdn.net%2F%2Fclassifications%2Fworld%2520of%2520tech%2Fimages%2Feighties_tech%2FDynaTAC8000X-580-90.jpg&amp;ei=zvcbVPDcEKn17AaxzIGIBQ&amp;psig=AFQjCNFDf6IUhGR2RGW7utIk4fw_nnh2nQ&amp;ust=1411205454368160"/>
          <p:cNvSpPr>
            <a:spLocks noChangeAspect="1" noChangeArrowheads="1"/>
          </p:cNvSpPr>
          <p:nvPr/>
        </p:nvSpPr>
        <p:spPr bwMode="auto">
          <a:xfrm>
            <a:off x="63500" y="-136525"/>
            <a:ext cx="3743325" cy="9172575"/>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302" name="AutoShape 38" descr="http://www.google.co.uk/url?sa=i&amp;source=images&amp;cd=&amp;docid=erDKxVfplkZw2M&amp;tbnid=vwmjc_ZsxBAvBM&amp;ved=0CAUQjBw&amp;url=http%3A%2F%2Fmodculture.typepad.com%2F.a%2F6a00d83451cbb069e201761569a875970c-800wi&amp;ei=DvgbVJmyM-iM7Qas14HoAg&amp;psig=AFQjCNGpNSH4O9T8Foa1GpZNbPciMamFMQ&amp;ust=141120551893392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304" name="AutoShape 40" descr="http://www.google.co.uk/url?sa=i&amp;source=images&amp;cd=&amp;docid=erDKxVfplkZw2M&amp;tbnid=vwmjc_ZsxBAvBM&amp;ved=0CAUQjBw&amp;url=http%3A%2F%2Fmodculture.typepad.com%2F.a%2F6a00d83451cbb069e201761569a875970c-800wi&amp;ei=DvgbVJmyM-iM7Qas14HoAg&amp;psig=AFQjCNGpNSH4O9T8Foa1GpZNbPciMamFMQ&amp;ust=1411205518933921"/>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1306" name="AutoShape 42" descr="http://www.google.co.uk/url?sa=i&amp;source=images&amp;cd=&amp;docid=1kzksG7byJqVvM&amp;tbnid=qTYpnV89fyGhtM&amp;ved=0CAUQjBw&amp;url=http%3A%2F%2Fs.hswstatic.com%2Fgif%2F1980s-tv.jpg&amp;ei=K_gbVJSpOa_07Ab2s4GABQ&amp;psig=AFQjCNFZcMiZHPsjFC-aJcE6HLLnQpjHew&amp;ust=1411205548172803"/>
          <p:cNvSpPr>
            <a:spLocks noChangeAspect="1" noChangeArrowheads="1"/>
          </p:cNvSpPr>
          <p:nvPr/>
        </p:nvSpPr>
        <p:spPr bwMode="auto">
          <a:xfrm>
            <a:off x="63500" y="-1365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1316" name="Picture 52" descr="http://resources.woodlands-junior.kent.sch.uk/homework/war/images/1948/80kit.jpg"/>
          <p:cNvPicPr>
            <a:picLocks noChangeAspect="1" noChangeArrowheads="1"/>
          </p:cNvPicPr>
          <p:nvPr/>
        </p:nvPicPr>
        <p:blipFill>
          <a:blip r:embed="rId9" cstate="print"/>
          <a:srcRect/>
          <a:stretch>
            <a:fillRect/>
          </a:stretch>
        </p:blipFill>
        <p:spPr bwMode="auto">
          <a:xfrm>
            <a:off x="3203848" y="0"/>
            <a:ext cx="2507770" cy="1880828"/>
          </a:xfrm>
          <a:prstGeom prst="rect">
            <a:avLst/>
          </a:prstGeom>
          <a:noFill/>
        </p:spPr>
      </p:pic>
      <p:pic>
        <p:nvPicPr>
          <p:cNvPr id="11310" name="Picture 46" descr="http://modculture.typepad.com/.a/6a00d83451cbb069e20133f472179e970b-pi"/>
          <p:cNvPicPr>
            <a:picLocks noChangeAspect="1" noChangeArrowheads="1"/>
          </p:cNvPicPr>
          <p:nvPr/>
        </p:nvPicPr>
        <p:blipFill>
          <a:blip r:embed="rId10" cstate="print"/>
          <a:srcRect/>
          <a:stretch>
            <a:fillRect/>
          </a:stretch>
        </p:blipFill>
        <p:spPr bwMode="auto">
          <a:xfrm>
            <a:off x="1979712" y="116632"/>
            <a:ext cx="942301" cy="18476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286"/>
                                        </p:tgtEl>
                                        <p:attrNameLst>
                                          <p:attrName>style.visibility</p:attrName>
                                        </p:attrNameLst>
                                      </p:cBhvr>
                                      <p:to>
                                        <p:strVal val="visible"/>
                                      </p:to>
                                    </p:set>
                                    <p:anim calcmode="lin" valueType="num">
                                      <p:cBhvr additive="base">
                                        <p:cTn id="7" dur="500" fill="hold"/>
                                        <p:tgtEl>
                                          <p:spTgt spid="11286"/>
                                        </p:tgtEl>
                                        <p:attrNameLst>
                                          <p:attrName>ppt_x</p:attrName>
                                        </p:attrNameLst>
                                      </p:cBhvr>
                                      <p:tavLst>
                                        <p:tav tm="0">
                                          <p:val>
                                            <p:strVal val="#ppt_x"/>
                                          </p:val>
                                        </p:tav>
                                        <p:tav tm="100000">
                                          <p:val>
                                            <p:strVal val="#ppt_x"/>
                                          </p:val>
                                        </p:tav>
                                      </p:tavLst>
                                    </p:anim>
                                    <p:anim calcmode="lin" valueType="num">
                                      <p:cBhvr additive="base">
                                        <p:cTn id="8" dur="500" fill="hold"/>
                                        <p:tgtEl>
                                          <p:spTgt spid="112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316"/>
                                        </p:tgtEl>
                                        <p:attrNameLst>
                                          <p:attrName>style.visibility</p:attrName>
                                        </p:attrNameLst>
                                      </p:cBhvr>
                                      <p:to>
                                        <p:strVal val="visible"/>
                                      </p:to>
                                    </p:set>
                                    <p:anim calcmode="lin" valueType="num">
                                      <p:cBhvr additive="base">
                                        <p:cTn id="13" dur="500" fill="hold"/>
                                        <p:tgtEl>
                                          <p:spTgt spid="11316"/>
                                        </p:tgtEl>
                                        <p:attrNameLst>
                                          <p:attrName>ppt_x</p:attrName>
                                        </p:attrNameLst>
                                      </p:cBhvr>
                                      <p:tavLst>
                                        <p:tav tm="0">
                                          <p:val>
                                            <p:strVal val="#ppt_x"/>
                                          </p:val>
                                        </p:tav>
                                        <p:tav tm="100000">
                                          <p:val>
                                            <p:strVal val="#ppt_x"/>
                                          </p:val>
                                        </p:tav>
                                      </p:tavLst>
                                    </p:anim>
                                    <p:anim calcmode="lin" valueType="num">
                                      <p:cBhvr additive="base">
                                        <p:cTn id="14" dur="500" fill="hold"/>
                                        <p:tgtEl>
                                          <p:spTgt spid="113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274"/>
                                        </p:tgtEl>
                                        <p:attrNameLst>
                                          <p:attrName>style.visibility</p:attrName>
                                        </p:attrNameLst>
                                      </p:cBhvr>
                                      <p:to>
                                        <p:strVal val="visible"/>
                                      </p:to>
                                    </p:set>
                                    <p:anim calcmode="lin" valueType="num">
                                      <p:cBhvr additive="base">
                                        <p:cTn id="19" dur="500" fill="hold"/>
                                        <p:tgtEl>
                                          <p:spTgt spid="11274"/>
                                        </p:tgtEl>
                                        <p:attrNameLst>
                                          <p:attrName>ppt_x</p:attrName>
                                        </p:attrNameLst>
                                      </p:cBhvr>
                                      <p:tavLst>
                                        <p:tav tm="0">
                                          <p:val>
                                            <p:strVal val="#ppt_x"/>
                                          </p:val>
                                        </p:tav>
                                        <p:tav tm="100000">
                                          <p:val>
                                            <p:strVal val="#ppt_x"/>
                                          </p:val>
                                        </p:tav>
                                      </p:tavLst>
                                    </p:anim>
                                    <p:anim calcmode="lin" valueType="num">
                                      <p:cBhvr additive="base">
                                        <p:cTn id="20" dur="500" fill="hold"/>
                                        <p:tgtEl>
                                          <p:spTgt spid="1127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312"/>
                                        </p:tgtEl>
                                        <p:attrNameLst>
                                          <p:attrName>style.visibility</p:attrName>
                                        </p:attrNameLst>
                                      </p:cBhvr>
                                      <p:to>
                                        <p:strVal val="visible"/>
                                      </p:to>
                                    </p:set>
                                    <p:anim calcmode="lin" valueType="num">
                                      <p:cBhvr additive="base">
                                        <p:cTn id="25" dur="500" fill="hold"/>
                                        <p:tgtEl>
                                          <p:spTgt spid="11312"/>
                                        </p:tgtEl>
                                        <p:attrNameLst>
                                          <p:attrName>ppt_x</p:attrName>
                                        </p:attrNameLst>
                                      </p:cBhvr>
                                      <p:tavLst>
                                        <p:tav tm="0">
                                          <p:val>
                                            <p:strVal val="#ppt_x"/>
                                          </p:val>
                                        </p:tav>
                                        <p:tav tm="100000">
                                          <p:val>
                                            <p:strVal val="#ppt_x"/>
                                          </p:val>
                                        </p:tav>
                                      </p:tavLst>
                                    </p:anim>
                                    <p:anim calcmode="lin" valueType="num">
                                      <p:cBhvr additive="base">
                                        <p:cTn id="26" dur="500" fill="hold"/>
                                        <p:tgtEl>
                                          <p:spTgt spid="113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308"/>
                                        </p:tgtEl>
                                        <p:attrNameLst>
                                          <p:attrName>style.visibility</p:attrName>
                                        </p:attrNameLst>
                                      </p:cBhvr>
                                      <p:to>
                                        <p:strVal val="visible"/>
                                      </p:to>
                                    </p:set>
                                    <p:anim calcmode="lin" valueType="num">
                                      <p:cBhvr additive="base">
                                        <p:cTn id="31" dur="500" fill="hold"/>
                                        <p:tgtEl>
                                          <p:spTgt spid="11308"/>
                                        </p:tgtEl>
                                        <p:attrNameLst>
                                          <p:attrName>ppt_x</p:attrName>
                                        </p:attrNameLst>
                                      </p:cBhvr>
                                      <p:tavLst>
                                        <p:tav tm="0">
                                          <p:val>
                                            <p:strVal val="#ppt_x"/>
                                          </p:val>
                                        </p:tav>
                                        <p:tav tm="100000">
                                          <p:val>
                                            <p:strVal val="#ppt_x"/>
                                          </p:val>
                                        </p:tav>
                                      </p:tavLst>
                                    </p:anim>
                                    <p:anim calcmode="lin" valueType="num">
                                      <p:cBhvr additive="base">
                                        <p:cTn id="32" dur="500" fill="hold"/>
                                        <p:tgtEl>
                                          <p:spTgt spid="1130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1314"/>
                                        </p:tgtEl>
                                        <p:attrNameLst>
                                          <p:attrName>style.visibility</p:attrName>
                                        </p:attrNameLst>
                                      </p:cBhvr>
                                      <p:to>
                                        <p:strVal val="visible"/>
                                      </p:to>
                                    </p:set>
                                    <p:anim calcmode="lin" valueType="num">
                                      <p:cBhvr additive="base">
                                        <p:cTn id="37" dur="500" fill="hold"/>
                                        <p:tgtEl>
                                          <p:spTgt spid="11314"/>
                                        </p:tgtEl>
                                        <p:attrNameLst>
                                          <p:attrName>ppt_x</p:attrName>
                                        </p:attrNameLst>
                                      </p:cBhvr>
                                      <p:tavLst>
                                        <p:tav tm="0">
                                          <p:val>
                                            <p:strVal val="#ppt_x"/>
                                          </p:val>
                                        </p:tav>
                                        <p:tav tm="100000">
                                          <p:val>
                                            <p:strVal val="#ppt_x"/>
                                          </p:val>
                                        </p:tav>
                                      </p:tavLst>
                                    </p:anim>
                                    <p:anim calcmode="lin" valueType="num">
                                      <p:cBhvr additive="base">
                                        <p:cTn id="38" dur="500" fill="hold"/>
                                        <p:tgtEl>
                                          <p:spTgt spid="113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1276"/>
                                        </p:tgtEl>
                                        <p:attrNameLst>
                                          <p:attrName>style.visibility</p:attrName>
                                        </p:attrNameLst>
                                      </p:cBhvr>
                                      <p:to>
                                        <p:strVal val="visible"/>
                                      </p:to>
                                    </p:set>
                                    <p:anim calcmode="lin" valueType="num">
                                      <p:cBhvr additive="base">
                                        <p:cTn id="43" dur="500" fill="hold"/>
                                        <p:tgtEl>
                                          <p:spTgt spid="11276"/>
                                        </p:tgtEl>
                                        <p:attrNameLst>
                                          <p:attrName>ppt_x</p:attrName>
                                        </p:attrNameLst>
                                      </p:cBhvr>
                                      <p:tavLst>
                                        <p:tav tm="0">
                                          <p:val>
                                            <p:strVal val="#ppt_x"/>
                                          </p:val>
                                        </p:tav>
                                        <p:tav tm="100000">
                                          <p:val>
                                            <p:strVal val="#ppt_x"/>
                                          </p:val>
                                        </p:tav>
                                      </p:tavLst>
                                    </p:anim>
                                    <p:anim calcmode="lin" valueType="num">
                                      <p:cBhvr additive="base">
                                        <p:cTn id="44" dur="500" fill="hold"/>
                                        <p:tgtEl>
                                          <p:spTgt spid="1127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1310"/>
                                        </p:tgtEl>
                                        <p:attrNameLst>
                                          <p:attrName>style.visibility</p:attrName>
                                        </p:attrNameLst>
                                      </p:cBhvr>
                                      <p:to>
                                        <p:strVal val="visible"/>
                                      </p:to>
                                    </p:set>
                                    <p:anim calcmode="lin" valueType="num">
                                      <p:cBhvr additive="base">
                                        <p:cTn id="49" dur="500" fill="hold"/>
                                        <p:tgtEl>
                                          <p:spTgt spid="11310"/>
                                        </p:tgtEl>
                                        <p:attrNameLst>
                                          <p:attrName>ppt_x</p:attrName>
                                        </p:attrNameLst>
                                      </p:cBhvr>
                                      <p:tavLst>
                                        <p:tav tm="0">
                                          <p:val>
                                            <p:strVal val="#ppt_x"/>
                                          </p:val>
                                        </p:tav>
                                        <p:tav tm="100000">
                                          <p:val>
                                            <p:strVal val="#ppt_x"/>
                                          </p:val>
                                        </p:tav>
                                      </p:tavLst>
                                    </p:anim>
                                    <p:anim calcmode="lin" valueType="num">
                                      <p:cBhvr additive="base">
                                        <p:cTn id="50" dur="500" fill="hold"/>
                                        <p:tgtEl>
                                          <p:spTgt spid="113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ppt_x"/>
                                          </p:val>
                                        </p:tav>
                                        <p:tav tm="100000">
                                          <p:val>
                                            <p:strVal val="#ppt_x"/>
                                          </p:val>
                                        </p:tav>
                                      </p:tavLst>
                                    </p:anim>
                                    <p:anim calcmode="lin" valueType="num">
                                      <p:cBhvr additive="base">
                                        <p:cTn id="5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1266"/>
                                        </p:tgtEl>
                                        <p:attrNameLst>
                                          <p:attrName>style.visibility</p:attrName>
                                        </p:attrNameLst>
                                      </p:cBhvr>
                                      <p:to>
                                        <p:strVal val="visible"/>
                                      </p:to>
                                    </p:set>
                                    <p:anim calcmode="lin" valueType="num">
                                      <p:cBhvr additive="base">
                                        <p:cTn id="61" dur="500" fill="hold"/>
                                        <p:tgtEl>
                                          <p:spTgt spid="11266"/>
                                        </p:tgtEl>
                                        <p:attrNameLst>
                                          <p:attrName>ppt_x</p:attrName>
                                        </p:attrNameLst>
                                      </p:cBhvr>
                                      <p:tavLst>
                                        <p:tav tm="0">
                                          <p:val>
                                            <p:strVal val="#ppt_x"/>
                                          </p:val>
                                        </p:tav>
                                        <p:tav tm="100000">
                                          <p:val>
                                            <p:strVal val="#ppt_x"/>
                                          </p:val>
                                        </p:tav>
                                      </p:tavLst>
                                    </p:anim>
                                    <p:anim calcmode="lin" valueType="num">
                                      <p:cBhvr additive="base">
                                        <p:cTn id="62" dur="500" fill="hold"/>
                                        <p:tgtEl>
                                          <p:spTgt spid="112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44208" y="4221088"/>
            <a:ext cx="2520280" cy="2308324"/>
          </a:xfrm>
          <a:prstGeom prst="rect">
            <a:avLst/>
          </a:prstGeom>
          <a:noFill/>
          <a:ln w="3175">
            <a:solidFill>
              <a:schemeClr val="tx1"/>
            </a:solidFill>
          </a:ln>
        </p:spPr>
        <p:txBody>
          <a:bodyPr wrap="square" rtlCol="0">
            <a:spAutoFit/>
          </a:bodyPr>
          <a:lstStyle/>
          <a:p>
            <a:r>
              <a:rPr lang="en-GB" b="1" dirty="0" smtClean="0"/>
              <a:t>In the US.:</a:t>
            </a:r>
          </a:p>
          <a:p>
            <a:r>
              <a:rPr lang="en-GB" dirty="0" smtClean="0"/>
              <a:t>Whitney Houston</a:t>
            </a:r>
          </a:p>
          <a:p>
            <a:r>
              <a:rPr lang="en-GB" dirty="0" smtClean="0"/>
              <a:t>Michael Jackson </a:t>
            </a:r>
          </a:p>
          <a:p>
            <a:r>
              <a:rPr lang="en-GB" dirty="0" smtClean="0"/>
              <a:t>Bruce Springsteen </a:t>
            </a:r>
          </a:p>
          <a:p>
            <a:r>
              <a:rPr lang="en-GB" dirty="0" smtClean="0"/>
              <a:t>Tina Turner</a:t>
            </a:r>
          </a:p>
          <a:p>
            <a:r>
              <a:rPr lang="en-GB" dirty="0" smtClean="0"/>
              <a:t>Bon Jovi </a:t>
            </a:r>
          </a:p>
          <a:p>
            <a:r>
              <a:rPr lang="en-GB" dirty="0" smtClean="0"/>
              <a:t>Prince</a:t>
            </a:r>
          </a:p>
          <a:p>
            <a:r>
              <a:rPr lang="en-GB" dirty="0" smtClean="0"/>
              <a:t>Madonna</a:t>
            </a:r>
            <a:endParaRPr lang="en-GB" dirty="0"/>
          </a:p>
        </p:txBody>
      </p:sp>
      <p:sp>
        <p:nvSpPr>
          <p:cNvPr id="4" name="TextBox 3"/>
          <p:cNvSpPr txBox="1"/>
          <p:nvPr/>
        </p:nvSpPr>
        <p:spPr>
          <a:xfrm>
            <a:off x="179512" y="1412776"/>
            <a:ext cx="2952328" cy="2585323"/>
          </a:xfrm>
          <a:prstGeom prst="rect">
            <a:avLst/>
          </a:prstGeom>
          <a:noFill/>
          <a:ln w="3175">
            <a:solidFill>
              <a:schemeClr val="tx1"/>
            </a:solidFill>
          </a:ln>
        </p:spPr>
        <p:txBody>
          <a:bodyPr wrap="square" rtlCol="0">
            <a:spAutoFit/>
          </a:bodyPr>
          <a:lstStyle/>
          <a:p>
            <a:r>
              <a:rPr lang="en-GB" b="1" dirty="0" smtClean="0"/>
              <a:t>In the UK:</a:t>
            </a:r>
          </a:p>
          <a:p>
            <a:r>
              <a:rPr lang="en-GB" dirty="0" smtClean="0"/>
              <a:t>David Bowie</a:t>
            </a:r>
          </a:p>
          <a:p>
            <a:r>
              <a:rPr lang="en-GB" dirty="0" smtClean="0"/>
              <a:t>Roxy Music </a:t>
            </a:r>
          </a:p>
          <a:p>
            <a:r>
              <a:rPr lang="en-GB" dirty="0" smtClean="0"/>
              <a:t>Adam and the Ants </a:t>
            </a:r>
          </a:p>
          <a:p>
            <a:r>
              <a:rPr lang="en-GB" dirty="0" smtClean="0"/>
              <a:t>Culture Club</a:t>
            </a:r>
          </a:p>
          <a:p>
            <a:r>
              <a:rPr lang="en-GB" dirty="0" smtClean="0"/>
              <a:t>Spandau Ballet </a:t>
            </a:r>
          </a:p>
          <a:p>
            <a:r>
              <a:rPr lang="en-GB" dirty="0" smtClean="0"/>
              <a:t>Duran </a:t>
            </a:r>
            <a:r>
              <a:rPr lang="en-GB" dirty="0" err="1" smtClean="0"/>
              <a:t>Duran</a:t>
            </a:r>
            <a:endParaRPr lang="en-GB" dirty="0"/>
          </a:p>
          <a:p>
            <a:r>
              <a:rPr lang="en-GB" dirty="0" smtClean="0"/>
              <a:t>Bucks Fizz</a:t>
            </a:r>
          </a:p>
          <a:p>
            <a:r>
              <a:rPr lang="en-GB" dirty="0" smtClean="0"/>
              <a:t>Frankie Goes To Hollywood</a:t>
            </a:r>
            <a:endParaRPr lang="en-GB" dirty="0"/>
          </a:p>
        </p:txBody>
      </p:sp>
      <p:sp>
        <p:nvSpPr>
          <p:cNvPr id="2" name="Title 1"/>
          <p:cNvSpPr>
            <a:spLocks noGrp="1"/>
          </p:cNvSpPr>
          <p:nvPr>
            <p:ph type="title"/>
          </p:nvPr>
        </p:nvSpPr>
        <p:spPr>
          <a:xfrm>
            <a:off x="107504" y="188640"/>
            <a:ext cx="5112568" cy="1143000"/>
          </a:xfrm>
          <a:solidFill>
            <a:srgbClr val="00B050"/>
          </a:solidFill>
        </p:spPr>
        <p:txBody>
          <a:bodyPr>
            <a:noAutofit/>
          </a:bodyPr>
          <a:lstStyle/>
          <a:p>
            <a:r>
              <a:rPr lang="en-GB" sz="8800" dirty="0" smtClean="0">
                <a:latin typeface="Broadway" pitchFamily="82" charset="0"/>
              </a:rPr>
              <a:t>Music</a:t>
            </a:r>
            <a:endParaRPr lang="en-GB" sz="8800" dirty="0">
              <a:latin typeface="Broadway" pitchFamily="82" charset="0"/>
            </a:endParaRPr>
          </a:p>
        </p:txBody>
      </p:sp>
      <p:pic>
        <p:nvPicPr>
          <p:cNvPr id="14338" name="Picture 2" descr="http://static.guim.co.uk/sys-images/Arts/Arts_/Pictures/2013/10/1/1380627135250/David-Bowie-in-1973-010.jpg"/>
          <p:cNvPicPr>
            <a:picLocks noChangeAspect="1" noChangeArrowheads="1"/>
          </p:cNvPicPr>
          <p:nvPr/>
        </p:nvPicPr>
        <p:blipFill>
          <a:blip r:embed="rId2" cstate="print"/>
          <a:srcRect/>
          <a:stretch>
            <a:fillRect/>
          </a:stretch>
        </p:blipFill>
        <p:spPr bwMode="auto">
          <a:xfrm>
            <a:off x="2267743" y="1484784"/>
            <a:ext cx="1680187" cy="1008112"/>
          </a:xfrm>
          <a:prstGeom prst="rect">
            <a:avLst/>
          </a:prstGeom>
          <a:noFill/>
        </p:spPr>
      </p:pic>
      <p:pic>
        <p:nvPicPr>
          <p:cNvPr id="14340" name="Picture 4" descr="http://www.80smusiclyrics.com/artists/images/cultureclub.jpg"/>
          <p:cNvPicPr>
            <a:picLocks noChangeAspect="1" noChangeArrowheads="1"/>
          </p:cNvPicPr>
          <p:nvPr/>
        </p:nvPicPr>
        <p:blipFill>
          <a:blip r:embed="rId3" cstate="print"/>
          <a:srcRect/>
          <a:stretch>
            <a:fillRect/>
          </a:stretch>
        </p:blipFill>
        <p:spPr bwMode="auto">
          <a:xfrm>
            <a:off x="2987824" y="2564904"/>
            <a:ext cx="1556314" cy="1224136"/>
          </a:xfrm>
          <a:prstGeom prst="rect">
            <a:avLst/>
          </a:prstGeom>
          <a:noFill/>
        </p:spPr>
      </p:pic>
      <p:pic>
        <p:nvPicPr>
          <p:cNvPr id="14342" name="Picture 6" descr="http://coolinthe80s.com/wp-content/uploads/2010/09/spandau-ballet.jpg"/>
          <p:cNvPicPr>
            <a:picLocks noChangeAspect="1" noChangeArrowheads="1"/>
          </p:cNvPicPr>
          <p:nvPr/>
        </p:nvPicPr>
        <p:blipFill>
          <a:blip r:embed="rId4" cstate="print"/>
          <a:srcRect/>
          <a:stretch>
            <a:fillRect/>
          </a:stretch>
        </p:blipFill>
        <p:spPr bwMode="auto">
          <a:xfrm>
            <a:off x="1979712" y="4077072"/>
            <a:ext cx="1685774" cy="1152128"/>
          </a:xfrm>
          <a:prstGeom prst="rect">
            <a:avLst/>
          </a:prstGeom>
          <a:noFill/>
        </p:spPr>
      </p:pic>
      <p:pic>
        <p:nvPicPr>
          <p:cNvPr id="14344" name="Picture 8" descr="http://i.telegraph.co.uk/multimedia/archive/01853/Duran_Duran_1853360a.jpg"/>
          <p:cNvPicPr>
            <a:picLocks noChangeAspect="1" noChangeArrowheads="1"/>
          </p:cNvPicPr>
          <p:nvPr/>
        </p:nvPicPr>
        <p:blipFill>
          <a:blip r:embed="rId5" cstate="print"/>
          <a:srcRect/>
          <a:stretch>
            <a:fillRect/>
          </a:stretch>
        </p:blipFill>
        <p:spPr bwMode="auto">
          <a:xfrm>
            <a:off x="1043608" y="5517232"/>
            <a:ext cx="1872208" cy="1171640"/>
          </a:xfrm>
          <a:prstGeom prst="rect">
            <a:avLst/>
          </a:prstGeom>
          <a:noFill/>
        </p:spPr>
      </p:pic>
      <p:pic>
        <p:nvPicPr>
          <p:cNvPr id="14346" name="Picture 10" descr="http://www.bestbritishtv.com/wp-content/uploads/2011/04/buckfizz.jpg"/>
          <p:cNvPicPr>
            <a:picLocks noChangeAspect="1" noChangeArrowheads="1"/>
          </p:cNvPicPr>
          <p:nvPr/>
        </p:nvPicPr>
        <p:blipFill>
          <a:blip r:embed="rId6" cstate="print"/>
          <a:srcRect/>
          <a:stretch>
            <a:fillRect/>
          </a:stretch>
        </p:blipFill>
        <p:spPr bwMode="auto">
          <a:xfrm>
            <a:off x="251520" y="4077072"/>
            <a:ext cx="1368152" cy="1411724"/>
          </a:xfrm>
          <a:prstGeom prst="rect">
            <a:avLst/>
          </a:prstGeom>
          <a:noFill/>
        </p:spPr>
      </p:pic>
      <p:pic>
        <p:nvPicPr>
          <p:cNvPr id="14348" name="Picture 12" descr="http://upload.wikimedia.org/wikipedia/en/f/fc/Adam_and_the_Ants_1981.jpg"/>
          <p:cNvPicPr>
            <a:picLocks noChangeAspect="1" noChangeArrowheads="1"/>
          </p:cNvPicPr>
          <p:nvPr/>
        </p:nvPicPr>
        <p:blipFill>
          <a:blip r:embed="rId7" cstate="print"/>
          <a:srcRect/>
          <a:stretch>
            <a:fillRect/>
          </a:stretch>
        </p:blipFill>
        <p:spPr bwMode="auto">
          <a:xfrm>
            <a:off x="3419872" y="5157192"/>
            <a:ext cx="1623131" cy="1584176"/>
          </a:xfrm>
          <a:prstGeom prst="rect">
            <a:avLst/>
          </a:prstGeom>
          <a:noFill/>
        </p:spPr>
      </p:pic>
      <p:pic>
        <p:nvPicPr>
          <p:cNvPr id="14350" name="Picture 14" descr="http://s3.amazonaws.com/rapgenius/1362764679_tumblr_mebcjmUfVK1qa5w93o1_r1_1280.jpg"/>
          <p:cNvPicPr>
            <a:picLocks noChangeAspect="1" noChangeArrowheads="1"/>
          </p:cNvPicPr>
          <p:nvPr/>
        </p:nvPicPr>
        <p:blipFill>
          <a:blip r:embed="rId8" cstate="print"/>
          <a:srcRect/>
          <a:stretch>
            <a:fillRect/>
          </a:stretch>
        </p:blipFill>
        <p:spPr bwMode="auto">
          <a:xfrm>
            <a:off x="7452320" y="188640"/>
            <a:ext cx="1532112" cy="1532112"/>
          </a:xfrm>
          <a:prstGeom prst="rect">
            <a:avLst/>
          </a:prstGeom>
          <a:noFill/>
        </p:spPr>
      </p:pic>
      <p:pic>
        <p:nvPicPr>
          <p:cNvPr id="14352" name="Picture 16" descr="http://3.bp.blogspot.com/-IZrjr3sLcTA/UYN8nzmznXI/AAAAAAAAFpk/KfqXjhpqhxI/s1600/big007.jpg"/>
          <p:cNvPicPr>
            <a:picLocks noChangeAspect="1" noChangeArrowheads="1"/>
          </p:cNvPicPr>
          <p:nvPr/>
        </p:nvPicPr>
        <p:blipFill>
          <a:blip r:embed="rId9" cstate="print"/>
          <a:srcRect/>
          <a:stretch>
            <a:fillRect/>
          </a:stretch>
        </p:blipFill>
        <p:spPr bwMode="auto">
          <a:xfrm>
            <a:off x="5724128" y="332656"/>
            <a:ext cx="1523570" cy="1544688"/>
          </a:xfrm>
          <a:prstGeom prst="rect">
            <a:avLst/>
          </a:prstGeom>
          <a:noFill/>
        </p:spPr>
      </p:pic>
      <p:pic>
        <p:nvPicPr>
          <p:cNvPr id="14354" name="Picture 18" descr="http://bruce-springsteen.dk/wp-content/uploads/2011/07/bruce-springsteen-pogal-400-300x225.jpg"/>
          <p:cNvPicPr>
            <a:picLocks noChangeAspect="1" noChangeArrowheads="1"/>
          </p:cNvPicPr>
          <p:nvPr/>
        </p:nvPicPr>
        <p:blipFill>
          <a:blip r:embed="rId10" cstate="print"/>
          <a:srcRect/>
          <a:stretch>
            <a:fillRect/>
          </a:stretch>
        </p:blipFill>
        <p:spPr bwMode="auto">
          <a:xfrm>
            <a:off x="6804248" y="2492896"/>
            <a:ext cx="2209428" cy="1657071"/>
          </a:xfrm>
          <a:prstGeom prst="rect">
            <a:avLst/>
          </a:prstGeom>
          <a:noFill/>
        </p:spPr>
      </p:pic>
      <p:pic>
        <p:nvPicPr>
          <p:cNvPr id="14356" name="Picture 20" descr="http://rollingout.com/wp-content/uploads/2013/06/prince2.jpg"/>
          <p:cNvPicPr>
            <a:picLocks noChangeAspect="1" noChangeArrowheads="1"/>
          </p:cNvPicPr>
          <p:nvPr/>
        </p:nvPicPr>
        <p:blipFill>
          <a:blip r:embed="rId11" cstate="print"/>
          <a:srcRect/>
          <a:stretch>
            <a:fillRect/>
          </a:stretch>
        </p:blipFill>
        <p:spPr bwMode="auto">
          <a:xfrm>
            <a:off x="4788024" y="2132856"/>
            <a:ext cx="1969614" cy="1333277"/>
          </a:xfrm>
          <a:prstGeom prst="rect">
            <a:avLst/>
          </a:prstGeom>
          <a:noFill/>
        </p:spPr>
      </p:pic>
      <p:pic>
        <p:nvPicPr>
          <p:cNvPr id="14358" name="Picture 22" descr="http://3.bp.blogspot.com/-8TeDdwgP5MA/UGZCCHayYII/AAAAAAAALwE/CW70U4_970k/s640/whitney-houston.jpg"/>
          <p:cNvPicPr>
            <a:picLocks noChangeAspect="1" noChangeArrowheads="1"/>
          </p:cNvPicPr>
          <p:nvPr/>
        </p:nvPicPr>
        <p:blipFill>
          <a:blip r:embed="rId12" cstate="print"/>
          <a:srcRect/>
          <a:stretch>
            <a:fillRect/>
          </a:stretch>
        </p:blipFill>
        <p:spPr bwMode="auto">
          <a:xfrm>
            <a:off x="5004048" y="3717032"/>
            <a:ext cx="1440160" cy="14401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fade">
                                      <p:cBhvr>
                                        <p:cTn id="12" dur="2000"/>
                                        <p:tgtEl>
                                          <p:spTgt spid="4">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fade">
                                      <p:cBhvr>
                                        <p:cTn id="15" dur="2000"/>
                                        <p:tgtEl>
                                          <p:spTgt spid="4">
                                            <p:txEl>
                                              <p:pRg st="0" end="0"/>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2000"/>
                                        <p:tgtEl>
                                          <p:spTgt spid="4">
                                            <p:txEl>
                                              <p:pRg st="1" end="1"/>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2000"/>
                                        <p:tgtEl>
                                          <p:spTgt spid="4">
                                            <p:txEl>
                                              <p:pRg st="2" end="2"/>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fade">
                                      <p:cBhvr>
                                        <p:cTn id="24" dur="2000"/>
                                        <p:tgtEl>
                                          <p:spTgt spid="4">
                                            <p:txEl>
                                              <p:pRg st="3" end="3"/>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2000"/>
                                        <p:tgtEl>
                                          <p:spTgt spid="4">
                                            <p:txEl>
                                              <p:pRg st="4" end="4"/>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animEffect transition="in" filter="fade">
                                      <p:cBhvr>
                                        <p:cTn id="30" dur="2000"/>
                                        <p:tgtEl>
                                          <p:spTgt spid="4">
                                            <p:txEl>
                                              <p:pRg st="5" end="5"/>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Effect transition="in" filter="fade">
                                      <p:cBhvr>
                                        <p:cTn id="33" dur="2000"/>
                                        <p:tgtEl>
                                          <p:spTgt spid="4">
                                            <p:txEl>
                                              <p:pRg st="6" end="6"/>
                                            </p:tx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Effect transition="in" filter="fade">
                                      <p:cBhvr>
                                        <p:cTn id="36" dur="2000"/>
                                        <p:tgtEl>
                                          <p:spTgt spid="4">
                                            <p:txEl>
                                              <p:pRg st="7" end="7"/>
                                            </p:tx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animEffect transition="in" filter="fade">
                                      <p:cBhvr>
                                        <p:cTn id="39" dur="2000"/>
                                        <p:tgtEl>
                                          <p:spTgt spid="4">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4338"/>
                                        </p:tgtEl>
                                        <p:attrNameLst>
                                          <p:attrName>style.visibility</p:attrName>
                                        </p:attrNameLst>
                                      </p:cBhvr>
                                      <p:to>
                                        <p:strVal val="visible"/>
                                      </p:to>
                                    </p:set>
                                    <p:animEffect transition="in" filter="fade">
                                      <p:cBhvr>
                                        <p:cTn id="44" dur="2000"/>
                                        <p:tgtEl>
                                          <p:spTgt spid="1433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4348"/>
                                        </p:tgtEl>
                                        <p:attrNameLst>
                                          <p:attrName>style.visibility</p:attrName>
                                        </p:attrNameLst>
                                      </p:cBhvr>
                                      <p:to>
                                        <p:strVal val="visible"/>
                                      </p:to>
                                    </p:set>
                                    <p:animEffect transition="in" filter="fade">
                                      <p:cBhvr>
                                        <p:cTn id="49" dur="2000"/>
                                        <p:tgtEl>
                                          <p:spTgt spid="14348"/>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4340"/>
                                        </p:tgtEl>
                                        <p:attrNameLst>
                                          <p:attrName>style.visibility</p:attrName>
                                        </p:attrNameLst>
                                      </p:cBhvr>
                                      <p:to>
                                        <p:strVal val="visible"/>
                                      </p:to>
                                    </p:set>
                                    <p:animEffect transition="in" filter="fade">
                                      <p:cBhvr>
                                        <p:cTn id="54" dur="2000"/>
                                        <p:tgtEl>
                                          <p:spTgt spid="14340"/>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4342"/>
                                        </p:tgtEl>
                                        <p:attrNameLst>
                                          <p:attrName>style.visibility</p:attrName>
                                        </p:attrNameLst>
                                      </p:cBhvr>
                                      <p:to>
                                        <p:strVal val="visible"/>
                                      </p:to>
                                    </p:set>
                                    <p:animEffect transition="in" filter="fade">
                                      <p:cBhvr>
                                        <p:cTn id="59" dur="2000"/>
                                        <p:tgtEl>
                                          <p:spTgt spid="1434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4344"/>
                                        </p:tgtEl>
                                        <p:attrNameLst>
                                          <p:attrName>style.visibility</p:attrName>
                                        </p:attrNameLst>
                                      </p:cBhvr>
                                      <p:to>
                                        <p:strVal val="visible"/>
                                      </p:to>
                                    </p:set>
                                    <p:animEffect transition="in" filter="fade">
                                      <p:cBhvr>
                                        <p:cTn id="64" dur="2000"/>
                                        <p:tgtEl>
                                          <p:spTgt spid="14344"/>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4346"/>
                                        </p:tgtEl>
                                        <p:attrNameLst>
                                          <p:attrName>style.visibility</p:attrName>
                                        </p:attrNameLst>
                                      </p:cBhvr>
                                      <p:to>
                                        <p:strVal val="visible"/>
                                      </p:to>
                                    </p:set>
                                    <p:animEffect transition="in" filter="fade">
                                      <p:cBhvr>
                                        <p:cTn id="69" dur="2000"/>
                                        <p:tgtEl>
                                          <p:spTgt spid="14346"/>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5">
                                            <p:bg/>
                                          </p:spTgt>
                                        </p:tgtEl>
                                        <p:attrNameLst>
                                          <p:attrName>style.visibility</p:attrName>
                                        </p:attrNameLst>
                                      </p:cBhvr>
                                      <p:to>
                                        <p:strVal val="visible"/>
                                      </p:to>
                                    </p:set>
                                    <p:animEffect transition="in" filter="fade">
                                      <p:cBhvr>
                                        <p:cTn id="74" dur="2000"/>
                                        <p:tgtEl>
                                          <p:spTgt spid="5">
                                            <p:bg/>
                                          </p:spTgt>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5">
                                            <p:txEl>
                                              <p:pRg st="0" end="0"/>
                                            </p:txEl>
                                          </p:spTgt>
                                        </p:tgtEl>
                                        <p:attrNameLst>
                                          <p:attrName>style.visibility</p:attrName>
                                        </p:attrNameLst>
                                      </p:cBhvr>
                                      <p:to>
                                        <p:strVal val="visible"/>
                                      </p:to>
                                    </p:set>
                                    <p:animEffect transition="in" filter="fade">
                                      <p:cBhvr>
                                        <p:cTn id="77" dur="2000"/>
                                        <p:tgtEl>
                                          <p:spTgt spid="5">
                                            <p:txEl>
                                              <p:pRg st="0" end="0"/>
                                            </p:tx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5">
                                            <p:txEl>
                                              <p:pRg st="1" end="1"/>
                                            </p:txEl>
                                          </p:spTgt>
                                        </p:tgtEl>
                                        <p:attrNameLst>
                                          <p:attrName>style.visibility</p:attrName>
                                        </p:attrNameLst>
                                      </p:cBhvr>
                                      <p:to>
                                        <p:strVal val="visible"/>
                                      </p:to>
                                    </p:set>
                                    <p:animEffect transition="in" filter="fade">
                                      <p:cBhvr>
                                        <p:cTn id="80" dur="2000"/>
                                        <p:tgtEl>
                                          <p:spTgt spid="5">
                                            <p:txEl>
                                              <p:pRg st="1" end="1"/>
                                            </p:txEl>
                                          </p:spTgt>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5">
                                            <p:txEl>
                                              <p:pRg st="2" end="2"/>
                                            </p:txEl>
                                          </p:spTgt>
                                        </p:tgtEl>
                                        <p:attrNameLst>
                                          <p:attrName>style.visibility</p:attrName>
                                        </p:attrNameLst>
                                      </p:cBhvr>
                                      <p:to>
                                        <p:strVal val="visible"/>
                                      </p:to>
                                    </p:set>
                                    <p:animEffect transition="in" filter="fade">
                                      <p:cBhvr>
                                        <p:cTn id="83" dur="2000"/>
                                        <p:tgtEl>
                                          <p:spTgt spid="5">
                                            <p:txEl>
                                              <p:pRg st="2" end="2"/>
                                            </p:txEl>
                                          </p:spTgt>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5">
                                            <p:txEl>
                                              <p:pRg st="3" end="3"/>
                                            </p:txEl>
                                          </p:spTgt>
                                        </p:tgtEl>
                                        <p:attrNameLst>
                                          <p:attrName>style.visibility</p:attrName>
                                        </p:attrNameLst>
                                      </p:cBhvr>
                                      <p:to>
                                        <p:strVal val="visible"/>
                                      </p:to>
                                    </p:set>
                                    <p:animEffect transition="in" filter="fade">
                                      <p:cBhvr>
                                        <p:cTn id="86" dur="2000"/>
                                        <p:tgtEl>
                                          <p:spTgt spid="5">
                                            <p:txEl>
                                              <p:pRg st="3" end="3"/>
                                            </p:txEl>
                                          </p:spTgt>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5">
                                            <p:txEl>
                                              <p:pRg st="4" end="4"/>
                                            </p:txEl>
                                          </p:spTgt>
                                        </p:tgtEl>
                                        <p:attrNameLst>
                                          <p:attrName>style.visibility</p:attrName>
                                        </p:attrNameLst>
                                      </p:cBhvr>
                                      <p:to>
                                        <p:strVal val="visible"/>
                                      </p:to>
                                    </p:set>
                                    <p:animEffect transition="in" filter="fade">
                                      <p:cBhvr>
                                        <p:cTn id="89" dur="2000"/>
                                        <p:tgtEl>
                                          <p:spTgt spid="5">
                                            <p:txEl>
                                              <p:pRg st="4" end="4"/>
                                            </p:txEl>
                                          </p:spTgt>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5">
                                            <p:txEl>
                                              <p:pRg st="5" end="5"/>
                                            </p:txEl>
                                          </p:spTgt>
                                        </p:tgtEl>
                                        <p:attrNameLst>
                                          <p:attrName>style.visibility</p:attrName>
                                        </p:attrNameLst>
                                      </p:cBhvr>
                                      <p:to>
                                        <p:strVal val="visible"/>
                                      </p:to>
                                    </p:set>
                                    <p:animEffect transition="in" filter="fade">
                                      <p:cBhvr>
                                        <p:cTn id="92" dur="2000"/>
                                        <p:tgtEl>
                                          <p:spTgt spid="5">
                                            <p:txEl>
                                              <p:pRg st="5" end="5"/>
                                            </p:tx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5">
                                            <p:txEl>
                                              <p:pRg st="6" end="6"/>
                                            </p:txEl>
                                          </p:spTgt>
                                        </p:tgtEl>
                                        <p:attrNameLst>
                                          <p:attrName>style.visibility</p:attrName>
                                        </p:attrNameLst>
                                      </p:cBhvr>
                                      <p:to>
                                        <p:strVal val="visible"/>
                                      </p:to>
                                    </p:set>
                                    <p:animEffect transition="in" filter="fade">
                                      <p:cBhvr>
                                        <p:cTn id="95" dur="2000"/>
                                        <p:tgtEl>
                                          <p:spTgt spid="5">
                                            <p:txEl>
                                              <p:pRg st="6" end="6"/>
                                            </p:txEl>
                                          </p:spTgt>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5">
                                            <p:txEl>
                                              <p:pRg st="7" end="7"/>
                                            </p:txEl>
                                          </p:spTgt>
                                        </p:tgtEl>
                                        <p:attrNameLst>
                                          <p:attrName>style.visibility</p:attrName>
                                        </p:attrNameLst>
                                      </p:cBhvr>
                                      <p:to>
                                        <p:strVal val="visible"/>
                                      </p:to>
                                    </p:set>
                                    <p:animEffect transition="in" filter="fade">
                                      <p:cBhvr>
                                        <p:cTn id="98" dur="2000"/>
                                        <p:tgtEl>
                                          <p:spTgt spid="5">
                                            <p:txEl>
                                              <p:pRg st="7" end="7"/>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10" presetClass="entr" presetSubtype="0" fill="hold" nodeType="clickEffect">
                                  <p:stCondLst>
                                    <p:cond delay="0"/>
                                  </p:stCondLst>
                                  <p:childTnLst>
                                    <p:set>
                                      <p:cBhvr>
                                        <p:cTn id="102" dur="1" fill="hold">
                                          <p:stCondLst>
                                            <p:cond delay="0"/>
                                          </p:stCondLst>
                                        </p:cTn>
                                        <p:tgtEl>
                                          <p:spTgt spid="14358"/>
                                        </p:tgtEl>
                                        <p:attrNameLst>
                                          <p:attrName>style.visibility</p:attrName>
                                        </p:attrNameLst>
                                      </p:cBhvr>
                                      <p:to>
                                        <p:strVal val="visible"/>
                                      </p:to>
                                    </p:set>
                                    <p:animEffect transition="in" filter="fade">
                                      <p:cBhvr>
                                        <p:cTn id="103" dur="2000"/>
                                        <p:tgtEl>
                                          <p:spTgt spid="14358"/>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4350"/>
                                        </p:tgtEl>
                                        <p:attrNameLst>
                                          <p:attrName>style.visibility</p:attrName>
                                        </p:attrNameLst>
                                      </p:cBhvr>
                                      <p:to>
                                        <p:strVal val="visible"/>
                                      </p:to>
                                    </p:set>
                                    <p:animEffect transition="in" filter="fade">
                                      <p:cBhvr>
                                        <p:cTn id="108" dur="2000"/>
                                        <p:tgtEl>
                                          <p:spTgt spid="14350"/>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nodeType="clickEffect">
                                  <p:stCondLst>
                                    <p:cond delay="0"/>
                                  </p:stCondLst>
                                  <p:childTnLst>
                                    <p:set>
                                      <p:cBhvr>
                                        <p:cTn id="112" dur="1" fill="hold">
                                          <p:stCondLst>
                                            <p:cond delay="0"/>
                                          </p:stCondLst>
                                        </p:cTn>
                                        <p:tgtEl>
                                          <p:spTgt spid="14354"/>
                                        </p:tgtEl>
                                        <p:attrNameLst>
                                          <p:attrName>style.visibility</p:attrName>
                                        </p:attrNameLst>
                                      </p:cBhvr>
                                      <p:to>
                                        <p:strVal val="visible"/>
                                      </p:to>
                                    </p:set>
                                    <p:animEffect transition="in" filter="fade">
                                      <p:cBhvr>
                                        <p:cTn id="113" dur="2000"/>
                                        <p:tgtEl>
                                          <p:spTgt spid="14354"/>
                                        </p:tgtEl>
                                      </p:cBhvr>
                                    </p:animEffect>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nodeType="clickEffect">
                                  <p:stCondLst>
                                    <p:cond delay="0"/>
                                  </p:stCondLst>
                                  <p:childTnLst>
                                    <p:set>
                                      <p:cBhvr>
                                        <p:cTn id="117" dur="1" fill="hold">
                                          <p:stCondLst>
                                            <p:cond delay="0"/>
                                          </p:stCondLst>
                                        </p:cTn>
                                        <p:tgtEl>
                                          <p:spTgt spid="14356"/>
                                        </p:tgtEl>
                                        <p:attrNameLst>
                                          <p:attrName>style.visibility</p:attrName>
                                        </p:attrNameLst>
                                      </p:cBhvr>
                                      <p:to>
                                        <p:strVal val="visible"/>
                                      </p:to>
                                    </p:set>
                                    <p:animEffect transition="in" filter="fade">
                                      <p:cBhvr>
                                        <p:cTn id="118" dur="2000"/>
                                        <p:tgtEl>
                                          <p:spTgt spid="14356"/>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14352"/>
                                        </p:tgtEl>
                                        <p:attrNameLst>
                                          <p:attrName>style.visibility</p:attrName>
                                        </p:attrNameLst>
                                      </p:cBhvr>
                                      <p:to>
                                        <p:strVal val="visible"/>
                                      </p:to>
                                    </p:set>
                                    <p:animEffect transition="in" filter="fade">
                                      <p:cBhvr>
                                        <p:cTn id="123" dur="2000"/>
                                        <p:tgtEl>
                                          <p:spTgt spid="143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4" grpId="0" build="allAtOnce" animBg="1"/>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3888" y="260648"/>
            <a:ext cx="5256584" cy="1143000"/>
          </a:xfrm>
          <a:solidFill>
            <a:srgbClr val="00B050"/>
          </a:solidFill>
        </p:spPr>
        <p:txBody>
          <a:bodyPr>
            <a:noAutofit/>
          </a:bodyPr>
          <a:lstStyle/>
          <a:p>
            <a:r>
              <a:rPr lang="en-GB" sz="8800" dirty="0" smtClean="0">
                <a:latin typeface="Broadway" pitchFamily="82" charset="0"/>
              </a:rPr>
              <a:t>Films</a:t>
            </a:r>
            <a:endParaRPr lang="en-GB" sz="8800" dirty="0">
              <a:latin typeface="Broadway" pitchFamily="82" charset="0"/>
            </a:endParaRPr>
          </a:p>
        </p:txBody>
      </p:sp>
      <p:pic>
        <p:nvPicPr>
          <p:cNvPr id="15364" name="Picture 4" descr="http://www.esquire.com/cm/esquire/images/PN/future.jpeg"/>
          <p:cNvPicPr>
            <a:picLocks noChangeAspect="1" noChangeArrowheads="1"/>
          </p:cNvPicPr>
          <p:nvPr/>
        </p:nvPicPr>
        <p:blipFill>
          <a:blip r:embed="rId2" cstate="print"/>
          <a:srcRect/>
          <a:stretch>
            <a:fillRect/>
          </a:stretch>
        </p:blipFill>
        <p:spPr bwMode="auto">
          <a:xfrm rot="21380423">
            <a:off x="3182099" y="2643636"/>
            <a:ext cx="2591975" cy="3913882"/>
          </a:xfrm>
          <a:prstGeom prst="rect">
            <a:avLst/>
          </a:prstGeom>
          <a:noFill/>
        </p:spPr>
      </p:pic>
      <p:pic>
        <p:nvPicPr>
          <p:cNvPr id="15362" name="Picture 2" descr="http://www.ghostbustersnews.com/wp-content/uploads/2010/04/gb_1_poster.jpg"/>
          <p:cNvPicPr>
            <a:picLocks noChangeAspect="1" noChangeArrowheads="1"/>
          </p:cNvPicPr>
          <p:nvPr/>
        </p:nvPicPr>
        <p:blipFill>
          <a:blip r:embed="rId3" cstate="print"/>
          <a:srcRect/>
          <a:stretch>
            <a:fillRect/>
          </a:stretch>
        </p:blipFill>
        <p:spPr bwMode="auto">
          <a:xfrm rot="21017451">
            <a:off x="494560" y="598939"/>
            <a:ext cx="2640293" cy="3960440"/>
          </a:xfrm>
          <a:prstGeom prst="rect">
            <a:avLst/>
          </a:prstGeom>
          <a:noFill/>
        </p:spPr>
      </p:pic>
      <p:pic>
        <p:nvPicPr>
          <p:cNvPr id="15366" name="Picture 6" descr="http://thecoolgirl.com/wp-content/uploads/2013/08/batman1.jpg"/>
          <p:cNvPicPr>
            <a:picLocks noChangeAspect="1" noChangeArrowheads="1"/>
          </p:cNvPicPr>
          <p:nvPr/>
        </p:nvPicPr>
        <p:blipFill>
          <a:blip r:embed="rId4" cstate="print"/>
          <a:srcRect/>
          <a:stretch>
            <a:fillRect/>
          </a:stretch>
        </p:blipFill>
        <p:spPr bwMode="auto">
          <a:xfrm rot="1112727">
            <a:off x="5948252" y="1815810"/>
            <a:ext cx="2527260" cy="37890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5362"/>
                                        </p:tgtEl>
                                        <p:attrNameLst>
                                          <p:attrName>style.visibility</p:attrName>
                                        </p:attrNameLst>
                                      </p:cBhvr>
                                      <p:to>
                                        <p:strVal val="visible"/>
                                      </p:to>
                                    </p:set>
                                    <p:animEffect transition="in" filter="wipe(down)">
                                      <p:cBhvr>
                                        <p:cTn id="12" dur="500"/>
                                        <p:tgtEl>
                                          <p:spTgt spid="1536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5366"/>
                                        </p:tgtEl>
                                        <p:attrNameLst>
                                          <p:attrName>style.visibility</p:attrName>
                                        </p:attrNameLst>
                                      </p:cBhvr>
                                      <p:to>
                                        <p:strVal val="visible"/>
                                      </p:to>
                                    </p:set>
                                    <p:animEffect transition="in" filter="wipe(down)">
                                      <p:cBhvr>
                                        <p:cTn id="17" dur="500"/>
                                        <p:tgtEl>
                                          <p:spTgt spid="1536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5364"/>
                                        </p:tgtEl>
                                        <p:attrNameLst>
                                          <p:attrName>style.visibility</p:attrName>
                                        </p:attrNameLst>
                                      </p:cBhvr>
                                      <p:to>
                                        <p:strVal val="visible"/>
                                      </p:to>
                                    </p:set>
                                    <p:animEffect transition="in" filter="wipe(down)">
                                      <p:cBhvr>
                                        <p:cTn id="22" dur="5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11960" y="692696"/>
            <a:ext cx="1512168" cy="5026570"/>
          </a:xfrm>
          <a:solidFill>
            <a:srgbClr val="00B050"/>
          </a:solidFill>
        </p:spPr>
        <p:txBody>
          <a:bodyPr>
            <a:noAutofit/>
          </a:bodyPr>
          <a:lstStyle/>
          <a:p>
            <a:r>
              <a:rPr lang="en-GB" sz="8800" dirty="0" smtClean="0">
                <a:latin typeface="Broadway" pitchFamily="82" charset="0"/>
              </a:rPr>
              <a:t>T</a:t>
            </a:r>
            <a:br>
              <a:rPr lang="en-GB" sz="8800" dirty="0" smtClean="0">
                <a:latin typeface="Broadway" pitchFamily="82" charset="0"/>
              </a:rPr>
            </a:br>
            <a:r>
              <a:rPr lang="en-GB" sz="8800" dirty="0" smtClean="0">
                <a:latin typeface="Broadway" pitchFamily="82" charset="0"/>
              </a:rPr>
              <a:t>o</a:t>
            </a:r>
            <a:br>
              <a:rPr lang="en-GB" sz="8800" dirty="0" smtClean="0">
                <a:latin typeface="Broadway" pitchFamily="82" charset="0"/>
              </a:rPr>
            </a:br>
            <a:r>
              <a:rPr lang="en-GB" sz="8800" dirty="0" smtClean="0">
                <a:latin typeface="Broadway" pitchFamily="82" charset="0"/>
              </a:rPr>
              <a:t>y</a:t>
            </a:r>
            <a:br>
              <a:rPr lang="en-GB" sz="8800" dirty="0" smtClean="0">
                <a:latin typeface="Broadway" pitchFamily="82" charset="0"/>
              </a:rPr>
            </a:br>
            <a:r>
              <a:rPr lang="en-GB" sz="8800" dirty="0" smtClean="0">
                <a:latin typeface="Broadway" pitchFamily="82" charset="0"/>
              </a:rPr>
              <a:t>s</a:t>
            </a:r>
            <a:endParaRPr lang="en-GB" sz="8800" dirty="0">
              <a:latin typeface="Broadway" pitchFamily="82" charset="0"/>
            </a:endParaRPr>
          </a:p>
        </p:txBody>
      </p:sp>
      <p:pic>
        <p:nvPicPr>
          <p:cNvPr id="16386" name="Picture 2" descr="http://4.bp.blogspot.com/_Bnd2XJeUJaQ/TPfpowo7o4I/AAAAAAAABq8/2RKNL90pDBA/s1600/my-little-pony.jpg"/>
          <p:cNvPicPr>
            <a:picLocks noChangeAspect="1" noChangeArrowheads="1"/>
          </p:cNvPicPr>
          <p:nvPr/>
        </p:nvPicPr>
        <p:blipFill>
          <a:blip r:embed="rId2" cstate="print"/>
          <a:srcRect/>
          <a:stretch>
            <a:fillRect/>
          </a:stretch>
        </p:blipFill>
        <p:spPr bwMode="auto">
          <a:xfrm>
            <a:off x="467544" y="188640"/>
            <a:ext cx="1224136" cy="1224136"/>
          </a:xfrm>
          <a:prstGeom prst="rect">
            <a:avLst/>
          </a:prstGeom>
          <a:noFill/>
        </p:spPr>
      </p:pic>
      <p:sp>
        <p:nvSpPr>
          <p:cNvPr id="6" name="TextBox 5"/>
          <p:cNvSpPr txBox="1"/>
          <p:nvPr/>
        </p:nvSpPr>
        <p:spPr>
          <a:xfrm>
            <a:off x="251520" y="1412776"/>
            <a:ext cx="1800200" cy="369332"/>
          </a:xfrm>
          <a:prstGeom prst="rect">
            <a:avLst/>
          </a:prstGeom>
          <a:solidFill>
            <a:schemeClr val="bg1"/>
          </a:solidFill>
        </p:spPr>
        <p:txBody>
          <a:bodyPr wrap="square" rtlCol="0">
            <a:spAutoFit/>
          </a:bodyPr>
          <a:lstStyle/>
          <a:p>
            <a:pPr algn="ctr"/>
            <a:r>
              <a:rPr lang="en-GB" dirty="0" smtClean="0">
                <a:latin typeface="Comic Sans MS" pitchFamily="66" charset="0"/>
              </a:rPr>
              <a:t>My Little Pony</a:t>
            </a:r>
            <a:endParaRPr lang="en-GB" dirty="0">
              <a:latin typeface="Comic Sans MS" pitchFamily="66" charset="0"/>
            </a:endParaRPr>
          </a:p>
        </p:txBody>
      </p:sp>
      <p:pic>
        <p:nvPicPr>
          <p:cNvPr id="16388" name="Picture 4" descr="http://bestofthe80s.files.wordpress.com/2011/07/ghk-1980_cabbage-patch-lg.jpg"/>
          <p:cNvPicPr>
            <a:picLocks noChangeAspect="1" noChangeArrowheads="1"/>
          </p:cNvPicPr>
          <p:nvPr/>
        </p:nvPicPr>
        <p:blipFill>
          <a:blip r:embed="rId3" cstate="print"/>
          <a:srcRect/>
          <a:stretch>
            <a:fillRect/>
          </a:stretch>
        </p:blipFill>
        <p:spPr bwMode="auto">
          <a:xfrm>
            <a:off x="7020272" y="2204864"/>
            <a:ext cx="1655465" cy="1655465"/>
          </a:xfrm>
          <a:prstGeom prst="rect">
            <a:avLst/>
          </a:prstGeom>
          <a:noFill/>
        </p:spPr>
      </p:pic>
      <p:sp>
        <p:nvSpPr>
          <p:cNvPr id="8" name="TextBox 7"/>
          <p:cNvSpPr txBox="1"/>
          <p:nvPr/>
        </p:nvSpPr>
        <p:spPr>
          <a:xfrm>
            <a:off x="6660232" y="3861048"/>
            <a:ext cx="2376264" cy="369332"/>
          </a:xfrm>
          <a:prstGeom prst="rect">
            <a:avLst/>
          </a:prstGeom>
          <a:solidFill>
            <a:schemeClr val="bg1"/>
          </a:solidFill>
        </p:spPr>
        <p:txBody>
          <a:bodyPr wrap="square" rtlCol="0">
            <a:spAutoFit/>
          </a:bodyPr>
          <a:lstStyle/>
          <a:p>
            <a:pPr algn="ctr"/>
            <a:r>
              <a:rPr lang="en-GB" dirty="0" smtClean="0">
                <a:latin typeface="Comic Sans MS" pitchFamily="66" charset="0"/>
              </a:rPr>
              <a:t>Cabbage Patch Kids</a:t>
            </a:r>
            <a:endParaRPr lang="en-GB" dirty="0">
              <a:latin typeface="Comic Sans MS" pitchFamily="66" charset="0"/>
            </a:endParaRPr>
          </a:p>
        </p:txBody>
      </p:sp>
      <p:pic>
        <p:nvPicPr>
          <p:cNvPr id="16390" name="Picture 6" descr="http://web.simmons.edu/~clarkej/heman.jpg"/>
          <p:cNvPicPr>
            <a:picLocks noChangeAspect="1" noChangeArrowheads="1"/>
          </p:cNvPicPr>
          <p:nvPr/>
        </p:nvPicPr>
        <p:blipFill>
          <a:blip r:embed="rId4" cstate="print"/>
          <a:srcRect/>
          <a:stretch>
            <a:fillRect/>
          </a:stretch>
        </p:blipFill>
        <p:spPr bwMode="auto">
          <a:xfrm>
            <a:off x="2267744" y="620688"/>
            <a:ext cx="1426896" cy="1549301"/>
          </a:xfrm>
          <a:prstGeom prst="rect">
            <a:avLst/>
          </a:prstGeom>
          <a:noFill/>
        </p:spPr>
      </p:pic>
      <p:sp>
        <p:nvSpPr>
          <p:cNvPr id="10" name="TextBox 9"/>
          <p:cNvSpPr txBox="1"/>
          <p:nvPr/>
        </p:nvSpPr>
        <p:spPr>
          <a:xfrm>
            <a:off x="2195736" y="2132856"/>
            <a:ext cx="1584176" cy="369332"/>
          </a:xfrm>
          <a:prstGeom prst="rect">
            <a:avLst/>
          </a:prstGeom>
          <a:solidFill>
            <a:schemeClr val="bg1"/>
          </a:solidFill>
        </p:spPr>
        <p:txBody>
          <a:bodyPr wrap="square" rtlCol="0">
            <a:spAutoFit/>
          </a:bodyPr>
          <a:lstStyle/>
          <a:p>
            <a:pPr algn="ctr"/>
            <a:r>
              <a:rPr lang="en-GB" dirty="0" smtClean="0">
                <a:latin typeface="Comic Sans MS" pitchFamily="66" charset="0"/>
              </a:rPr>
              <a:t>He-Man</a:t>
            </a:r>
            <a:endParaRPr lang="en-GB" dirty="0">
              <a:latin typeface="Comic Sans MS" pitchFamily="66" charset="0"/>
            </a:endParaRPr>
          </a:p>
        </p:txBody>
      </p:sp>
      <p:pic>
        <p:nvPicPr>
          <p:cNvPr id="16392" name="Picture 8" descr="http://2.bp.blogspot.com/_Bnd2XJeUJaQ/TPfo7cHuojI/AAAAAAAABqw/J6I26lyxbQo/s1600/guess+who%253F.jpg"/>
          <p:cNvPicPr>
            <a:picLocks noChangeAspect="1" noChangeArrowheads="1"/>
          </p:cNvPicPr>
          <p:nvPr/>
        </p:nvPicPr>
        <p:blipFill>
          <a:blip r:embed="rId5" cstate="print"/>
          <a:srcRect/>
          <a:stretch>
            <a:fillRect/>
          </a:stretch>
        </p:blipFill>
        <p:spPr bwMode="auto">
          <a:xfrm>
            <a:off x="323528" y="1988840"/>
            <a:ext cx="1512168" cy="1512168"/>
          </a:xfrm>
          <a:prstGeom prst="rect">
            <a:avLst/>
          </a:prstGeom>
          <a:noFill/>
        </p:spPr>
      </p:pic>
      <p:sp>
        <p:nvSpPr>
          <p:cNvPr id="12" name="TextBox 11"/>
          <p:cNvSpPr txBox="1"/>
          <p:nvPr/>
        </p:nvSpPr>
        <p:spPr>
          <a:xfrm>
            <a:off x="107504" y="3501008"/>
            <a:ext cx="2160240" cy="369332"/>
          </a:xfrm>
          <a:prstGeom prst="rect">
            <a:avLst/>
          </a:prstGeom>
          <a:solidFill>
            <a:schemeClr val="bg1"/>
          </a:solidFill>
        </p:spPr>
        <p:txBody>
          <a:bodyPr wrap="square" rtlCol="0">
            <a:spAutoFit/>
          </a:bodyPr>
          <a:lstStyle/>
          <a:p>
            <a:pPr algn="ctr"/>
            <a:r>
              <a:rPr lang="en-GB" dirty="0" smtClean="0">
                <a:latin typeface="Comic Sans MS" pitchFamily="66" charset="0"/>
              </a:rPr>
              <a:t>Guess Who? game</a:t>
            </a:r>
            <a:endParaRPr lang="en-GB" dirty="0">
              <a:latin typeface="Comic Sans MS" pitchFamily="66" charset="0"/>
            </a:endParaRPr>
          </a:p>
        </p:txBody>
      </p:sp>
      <p:pic>
        <p:nvPicPr>
          <p:cNvPr id="16394" name="Picture 10" descr="http://img.timeinc.net/time/photoessays/2011/mr_toys/rubiks_cube_alt.jpg"/>
          <p:cNvPicPr>
            <a:picLocks noChangeAspect="1" noChangeArrowheads="1"/>
          </p:cNvPicPr>
          <p:nvPr/>
        </p:nvPicPr>
        <p:blipFill>
          <a:blip r:embed="rId6" cstate="print"/>
          <a:srcRect/>
          <a:stretch>
            <a:fillRect/>
          </a:stretch>
        </p:blipFill>
        <p:spPr bwMode="auto">
          <a:xfrm>
            <a:off x="5940152" y="116632"/>
            <a:ext cx="1584176" cy="1584176"/>
          </a:xfrm>
          <a:prstGeom prst="rect">
            <a:avLst/>
          </a:prstGeom>
          <a:noFill/>
        </p:spPr>
      </p:pic>
      <p:sp>
        <p:nvSpPr>
          <p:cNvPr id="14" name="TextBox 13"/>
          <p:cNvSpPr txBox="1"/>
          <p:nvPr/>
        </p:nvSpPr>
        <p:spPr>
          <a:xfrm>
            <a:off x="5868144" y="1700808"/>
            <a:ext cx="1800200" cy="369332"/>
          </a:xfrm>
          <a:prstGeom prst="rect">
            <a:avLst/>
          </a:prstGeom>
          <a:solidFill>
            <a:schemeClr val="bg1"/>
          </a:solidFill>
        </p:spPr>
        <p:txBody>
          <a:bodyPr wrap="square" rtlCol="0">
            <a:spAutoFit/>
          </a:bodyPr>
          <a:lstStyle/>
          <a:p>
            <a:pPr algn="ctr"/>
            <a:r>
              <a:rPr lang="en-GB" dirty="0" smtClean="0">
                <a:latin typeface="Comic Sans MS" pitchFamily="66" charset="0"/>
              </a:rPr>
              <a:t>Rubik’s cube</a:t>
            </a:r>
            <a:endParaRPr lang="en-GB" dirty="0">
              <a:latin typeface="Comic Sans MS" pitchFamily="66" charset="0"/>
            </a:endParaRPr>
          </a:p>
        </p:txBody>
      </p:sp>
      <p:pic>
        <p:nvPicPr>
          <p:cNvPr id="16396" name="Picture 12" descr="http://www.virginmedia.com/images/gameboy-400.jpg"/>
          <p:cNvPicPr>
            <a:picLocks noChangeAspect="1" noChangeArrowheads="1"/>
          </p:cNvPicPr>
          <p:nvPr/>
        </p:nvPicPr>
        <p:blipFill>
          <a:blip r:embed="rId7" cstate="print"/>
          <a:srcRect/>
          <a:stretch>
            <a:fillRect/>
          </a:stretch>
        </p:blipFill>
        <p:spPr bwMode="auto">
          <a:xfrm>
            <a:off x="2555776" y="2708920"/>
            <a:ext cx="1405285" cy="1405285"/>
          </a:xfrm>
          <a:prstGeom prst="rect">
            <a:avLst/>
          </a:prstGeom>
          <a:noFill/>
        </p:spPr>
      </p:pic>
      <p:sp>
        <p:nvSpPr>
          <p:cNvPr id="16" name="TextBox 15"/>
          <p:cNvSpPr txBox="1"/>
          <p:nvPr/>
        </p:nvSpPr>
        <p:spPr>
          <a:xfrm>
            <a:off x="2483768" y="4077072"/>
            <a:ext cx="1656184" cy="369332"/>
          </a:xfrm>
          <a:prstGeom prst="rect">
            <a:avLst/>
          </a:prstGeom>
          <a:solidFill>
            <a:schemeClr val="bg1"/>
          </a:solidFill>
        </p:spPr>
        <p:txBody>
          <a:bodyPr wrap="square" rtlCol="0">
            <a:spAutoFit/>
          </a:bodyPr>
          <a:lstStyle/>
          <a:p>
            <a:pPr algn="ctr"/>
            <a:r>
              <a:rPr lang="en-GB" dirty="0" smtClean="0"/>
              <a:t>Game Boy</a:t>
            </a:r>
            <a:endParaRPr lang="en-GB" dirty="0"/>
          </a:p>
        </p:txBody>
      </p:sp>
      <p:pic>
        <p:nvPicPr>
          <p:cNvPr id="1026" name="Picture 2" descr="http://famedtoys.com/wp-content/uploads/2014/07/1980s-transformers-toystransformers-generation-1-toys-pc---the-cardboard-connection-forum-ib1smqfu.jpg"/>
          <p:cNvPicPr>
            <a:picLocks noChangeAspect="1" noChangeArrowheads="1"/>
          </p:cNvPicPr>
          <p:nvPr/>
        </p:nvPicPr>
        <p:blipFill>
          <a:blip r:embed="rId8" cstate="print"/>
          <a:srcRect/>
          <a:stretch>
            <a:fillRect/>
          </a:stretch>
        </p:blipFill>
        <p:spPr bwMode="auto">
          <a:xfrm>
            <a:off x="107504" y="4149080"/>
            <a:ext cx="2250620" cy="1484784"/>
          </a:xfrm>
          <a:prstGeom prst="rect">
            <a:avLst/>
          </a:prstGeom>
          <a:noFill/>
        </p:spPr>
      </p:pic>
      <p:sp>
        <p:nvSpPr>
          <p:cNvPr id="18" name="TextBox 17"/>
          <p:cNvSpPr txBox="1"/>
          <p:nvPr/>
        </p:nvSpPr>
        <p:spPr>
          <a:xfrm>
            <a:off x="323528" y="5661248"/>
            <a:ext cx="1872208" cy="369332"/>
          </a:xfrm>
          <a:prstGeom prst="rect">
            <a:avLst/>
          </a:prstGeom>
          <a:solidFill>
            <a:schemeClr val="bg1"/>
          </a:solidFill>
        </p:spPr>
        <p:txBody>
          <a:bodyPr wrap="square" rtlCol="0">
            <a:spAutoFit/>
          </a:bodyPr>
          <a:lstStyle/>
          <a:p>
            <a:pPr algn="ctr"/>
            <a:r>
              <a:rPr lang="en-GB" dirty="0" smtClean="0">
                <a:latin typeface="Comic Sans MS" pitchFamily="66" charset="0"/>
              </a:rPr>
              <a:t>Transformers</a:t>
            </a:r>
            <a:endParaRPr lang="en-GB" dirty="0">
              <a:latin typeface="Comic Sans MS" pitchFamily="66" charset="0"/>
            </a:endParaRPr>
          </a:p>
        </p:txBody>
      </p:sp>
      <p:pic>
        <p:nvPicPr>
          <p:cNvPr id="1028" name="Picture 4" descr="http://www.who2.com/sites/default/files/imagecache/blog-med-208-288/blog/2012/05/toystory3mr.potatohead.jpg"/>
          <p:cNvPicPr>
            <a:picLocks noChangeAspect="1" noChangeArrowheads="1"/>
          </p:cNvPicPr>
          <p:nvPr/>
        </p:nvPicPr>
        <p:blipFill>
          <a:blip r:embed="rId9" cstate="print"/>
          <a:srcRect/>
          <a:stretch>
            <a:fillRect/>
          </a:stretch>
        </p:blipFill>
        <p:spPr bwMode="auto">
          <a:xfrm>
            <a:off x="6372200" y="4797152"/>
            <a:ext cx="1924198" cy="1189261"/>
          </a:xfrm>
          <a:prstGeom prst="rect">
            <a:avLst/>
          </a:prstGeom>
          <a:noFill/>
        </p:spPr>
      </p:pic>
      <p:sp>
        <p:nvSpPr>
          <p:cNvPr id="19" name="TextBox 18"/>
          <p:cNvSpPr txBox="1"/>
          <p:nvPr/>
        </p:nvSpPr>
        <p:spPr>
          <a:xfrm>
            <a:off x="6300192" y="5949280"/>
            <a:ext cx="2016224" cy="369332"/>
          </a:xfrm>
          <a:prstGeom prst="rect">
            <a:avLst/>
          </a:prstGeom>
          <a:solidFill>
            <a:schemeClr val="bg1"/>
          </a:solidFill>
        </p:spPr>
        <p:txBody>
          <a:bodyPr wrap="square" rtlCol="0">
            <a:spAutoFit/>
          </a:bodyPr>
          <a:lstStyle/>
          <a:p>
            <a:pPr algn="ctr"/>
            <a:r>
              <a:rPr lang="en-GB" dirty="0" smtClean="0">
                <a:latin typeface="Comic Sans MS" pitchFamily="66" charset="0"/>
              </a:rPr>
              <a:t>Mr. Potato Head</a:t>
            </a:r>
            <a:endParaRPr lang="en-GB" dirty="0">
              <a:latin typeface="Comic Sans MS" pitchFamily="66" charset="0"/>
            </a:endParaRPr>
          </a:p>
        </p:txBody>
      </p:sp>
      <p:pic>
        <p:nvPicPr>
          <p:cNvPr id="1030" name="Picture 6" descr="http://www.mainyk.lt/img/items/113/64/57/4cf2930775b46.jpg"/>
          <p:cNvPicPr>
            <a:picLocks noChangeAspect="1" noChangeArrowheads="1"/>
          </p:cNvPicPr>
          <p:nvPr/>
        </p:nvPicPr>
        <p:blipFill>
          <a:blip r:embed="rId10" cstate="print"/>
          <a:srcRect/>
          <a:stretch>
            <a:fillRect/>
          </a:stretch>
        </p:blipFill>
        <p:spPr bwMode="auto">
          <a:xfrm>
            <a:off x="2555776" y="4653136"/>
            <a:ext cx="1440160" cy="1440160"/>
          </a:xfrm>
          <a:prstGeom prst="rect">
            <a:avLst/>
          </a:prstGeom>
          <a:noFill/>
        </p:spPr>
      </p:pic>
      <p:sp>
        <p:nvSpPr>
          <p:cNvPr id="21" name="TextBox 20"/>
          <p:cNvSpPr txBox="1"/>
          <p:nvPr/>
        </p:nvSpPr>
        <p:spPr>
          <a:xfrm>
            <a:off x="2339752" y="6093296"/>
            <a:ext cx="1944216" cy="369332"/>
          </a:xfrm>
          <a:prstGeom prst="rect">
            <a:avLst/>
          </a:prstGeom>
          <a:solidFill>
            <a:schemeClr val="bg1"/>
          </a:solidFill>
        </p:spPr>
        <p:txBody>
          <a:bodyPr wrap="square" rtlCol="0">
            <a:spAutoFit/>
          </a:bodyPr>
          <a:lstStyle/>
          <a:p>
            <a:pPr algn="ctr"/>
            <a:r>
              <a:rPr lang="en-GB" dirty="0" smtClean="0">
                <a:latin typeface="Comic Sans MS" pitchFamily="66" charset="0"/>
              </a:rPr>
              <a:t>Jenga</a:t>
            </a:r>
            <a:endParaRPr lang="en-GB"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388"/>
                                        </p:tgtEl>
                                        <p:attrNameLst>
                                          <p:attrName>style.visibility</p:attrName>
                                        </p:attrNameLst>
                                      </p:cBhvr>
                                      <p:to>
                                        <p:strVal val="visible"/>
                                      </p:to>
                                    </p:set>
                                    <p:anim calcmode="lin" valueType="num">
                                      <p:cBhvr additive="base">
                                        <p:cTn id="13" dur="500" fill="hold"/>
                                        <p:tgtEl>
                                          <p:spTgt spid="16388"/>
                                        </p:tgtEl>
                                        <p:attrNameLst>
                                          <p:attrName>ppt_x</p:attrName>
                                        </p:attrNameLst>
                                      </p:cBhvr>
                                      <p:tavLst>
                                        <p:tav tm="0">
                                          <p:val>
                                            <p:strVal val="#ppt_x"/>
                                          </p:val>
                                        </p:tav>
                                        <p:tav tm="100000">
                                          <p:val>
                                            <p:strVal val="#ppt_x"/>
                                          </p:val>
                                        </p:tav>
                                      </p:tavLst>
                                    </p:anim>
                                    <p:anim calcmode="lin" valueType="num">
                                      <p:cBhvr additive="base">
                                        <p:cTn id="14" dur="500" fill="hold"/>
                                        <p:tgtEl>
                                          <p:spTgt spid="1638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6386"/>
                                        </p:tgtEl>
                                        <p:attrNameLst>
                                          <p:attrName>style.visibility</p:attrName>
                                        </p:attrNameLst>
                                      </p:cBhvr>
                                      <p:to>
                                        <p:strVal val="visible"/>
                                      </p:to>
                                    </p:set>
                                    <p:anim calcmode="lin" valueType="num">
                                      <p:cBhvr additive="base">
                                        <p:cTn id="25" dur="500" fill="hold"/>
                                        <p:tgtEl>
                                          <p:spTgt spid="16386"/>
                                        </p:tgtEl>
                                        <p:attrNameLst>
                                          <p:attrName>ppt_x</p:attrName>
                                        </p:attrNameLst>
                                      </p:cBhvr>
                                      <p:tavLst>
                                        <p:tav tm="0">
                                          <p:val>
                                            <p:strVal val="#ppt_x"/>
                                          </p:val>
                                        </p:tav>
                                        <p:tav tm="100000">
                                          <p:val>
                                            <p:strVal val="#ppt_x"/>
                                          </p:val>
                                        </p:tav>
                                      </p:tavLst>
                                    </p:anim>
                                    <p:anim calcmode="lin" valueType="num">
                                      <p:cBhvr additive="base">
                                        <p:cTn id="26" dur="500" fill="hold"/>
                                        <p:tgtEl>
                                          <p:spTgt spid="1638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6392"/>
                                        </p:tgtEl>
                                        <p:attrNameLst>
                                          <p:attrName>style.visibility</p:attrName>
                                        </p:attrNameLst>
                                      </p:cBhvr>
                                      <p:to>
                                        <p:strVal val="visible"/>
                                      </p:to>
                                    </p:set>
                                    <p:anim calcmode="lin" valueType="num">
                                      <p:cBhvr additive="base">
                                        <p:cTn id="31" dur="500" fill="hold"/>
                                        <p:tgtEl>
                                          <p:spTgt spid="16392"/>
                                        </p:tgtEl>
                                        <p:attrNameLst>
                                          <p:attrName>ppt_x</p:attrName>
                                        </p:attrNameLst>
                                      </p:cBhvr>
                                      <p:tavLst>
                                        <p:tav tm="0">
                                          <p:val>
                                            <p:strVal val="#ppt_x"/>
                                          </p:val>
                                        </p:tav>
                                        <p:tav tm="100000">
                                          <p:val>
                                            <p:strVal val="#ppt_x"/>
                                          </p:val>
                                        </p:tav>
                                      </p:tavLst>
                                    </p:anim>
                                    <p:anim calcmode="lin" valueType="num">
                                      <p:cBhvr additive="base">
                                        <p:cTn id="32" dur="500" fill="hold"/>
                                        <p:tgtEl>
                                          <p:spTgt spid="1639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28"/>
                                        </p:tgtEl>
                                        <p:attrNameLst>
                                          <p:attrName>style.visibility</p:attrName>
                                        </p:attrNameLst>
                                      </p:cBhvr>
                                      <p:to>
                                        <p:strVal val="visible"/>
                                      </p:to>
                                    </p:set>
                                    <p:anim calcmode="lin" valueType="num">
                                      <p:cBhvr additive="base">
                                        <p:cTn id="37" dur="500" fill="hold"/>
                                        <p:tgtEl>
                                          <p:spTgt spid="1028"/>
                                        </p:tgtEl>
                                        <p:attrNameLst>
                                          <p:attrName>ppt_x</p:attrName>
                                        </p:attrNameLst>
                                      </p:cBhvr>
                                      <p:tavLst>
                                        <p:tav tm="0">
                                          <p:val>
                                            <p:strVal val="#ppt_x"/>
                                          </p:val>
                                        </p:tav>
                                        <p:tav tm="100000">
                                          <p:val>
                                            <p:strVal val="#ppt_x"/>
                                          </p:val>
                                        </p:tav>
                                      </p:tavLst>
                                    </p:anim>
                                    <p:anim calcmode="lin" valueType="num">
                                      <p:cBhvr additive="base">
                                        <p:cTn id="3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6396"/>
                                        </p:tgtEl>
                                        <p:attrNameLst>
                                          <p:attrName>style.visibility</p:attrName>
                                        </p:attrNameLst>
                                      </p:cBhvr>
                                      <p:to>
                                        <p:strVal val="visible"/>
                                      </p:to>
                                    </p:set>
                                    <p:anim calcmode="lin" valueType="num">
                                      <p:cBhvr additive="base">
                                        <p:cTn id="43" dur="500" fill="hold"/>
                                        <p:tgtEl>
                                          <p:spTgt spid="16396"/>
                                        </p:tgtEl>
                                        <p:attrNameLst>
                                          <p:attrName>ppt_x</p:attrName>
                                        </p:attrNameLst>
                                      </p:cBhvr>
                                      <p:tavLst>
                                        <p:tav tm="0">
                                          <p:val>
                                            <p:strVal val="#ppt_x"/>
                                          </p:val>
                                        </p:tav>
                                        <p:tav tm="100000">
                                          <p:val>
                                            <p:strVal val="#ppt_x"/>
                                          </p:val>
                                        </p:tav>
                                      </p:tavLst>
                                    </p:anim>
                                    <p:anim calcmode="lin" valueType="num">
                                      <p:cBhvr additive="base">
                                        <p:cTn id="44" dur="500" fill="hold"/>
                                        <p:tgtEl>
                                          <p:spTgt spid="1639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6394"/>
                                        </p:tgtEl>
                                        <p:attrNameLst>
                                          <p:attrName>style.visibility</p:attrName>
                                        </p:attrNameLst>
                                      </p:cBhvr>
                                      <p:to>
                                        <p:strVal val="visible"/>
                                      </p:to>
                                    </p:set>
                                    <p:anim calcmode="lin" valueType="num">
                                      <p:cBhvr additive="base">
                                        <p:cTn id="49" dur="500" fill="hold"/>
                                        <p:tgtEl>
                                          <p:spTgt spid="16394"/>
                                        </p:tgtEl>
                                        <p:attrNameLst>
                                          <p:attrName>ppt_x</p:attrName>
                                        </p:attrNameLst>
                                      </p:cBhvr>
                                      <p:tavLst>
                                        <p:tav tm="0">
                                          <p:val>
                                            <p:strVal val="#ppt_x"/>
                                          </p:val>
                                        </p:tav>
                                        <p:tav tm="100000">
                                          <p:val>
                                            <p:strVal val="#ppt_x"/>
                                          </p:val>
                                        </p:tav>
                                      </p:tavLst>
                                    </p:anim>
                                    <p:anim calcmode="lin" valueType="num">
                                      <p:cBhvr additive="base">
                                        <p:cTn id="50" dur="500" fill="hold"/>
                                        <p:tgtEl>
                                          <p:spTgt spid="1639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1030"/>
                                        </p:tgtEl>
                                        <p:attrNameLst>
                                          <p:attrName>style.visibility</p:attrName>
                                        </p:attrNameLst>
                                      </p:cBhvr>
                                      <p:to>
                                        <p:strVal val="visible"/>
                                      </p:to>
                                    </p:set>
                                    <p:anim calcmode="lin" valueType="num">
                                      <p:cBhvr additive="base">
                                        <p:cTn id="55" dur="500" fill="hold"/>
                                        <p:tgtEl>
                                          <p:spTgt spid="1030"/>
                                        </p:tgtEl>
                                        <p:attrNameLst>
                                          <p:attrName>ppt_x</p:attrName>
                                        </p:attrNameLst>
                                      </p:cBhvr>
                                      <p:tavLst>
                                        <p:tav tm="0">
                                          <p:val>
                                            <p:strVal val="#ppt_x"/>
                                          </p:val>
                                        </p:tav>
                                        <p:tav tm="100000">
                                          <p:val>
                                            <p:strVal val="#ppt_x"/>
                                          </p:val>
                                        </p:tav>
                                      </p:tavLst>
                                    </p:anim>
                                    <p:anim calcmode="lin" valueType="num">
                                      <p:cBhvr additive="base">
                                        <p:cTn id="56"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6390"/>
                                        </p:tgtEl>
                                        <p:attrNameLst>
                                          <p:attrName>style.visibility</p:attrName>
                                        </p:attrNameLst>
                                      </p:cBhvr>
                                      <p:to>
                                        <p:strVal val="visible"/>
                                      </p:to>
                                    </p:set>
                                    <p:anim calcmode="lin" valueType="num">
                                      <p:cBhvr additive="base">
                                        <p:cTn id="61" dur="500" fill="hold"/>
                                        <p:tgtEl>
                                          <p:spTgt spid="16390"/>
                                        </p:tgtEl>
                                        <p:attrNameLst>
                                          <p:attrName>ppt_x</p:attrName>
                                        </p:attrNameLst>
                                      </p:cBhvr>
                                      <p:tavLst>
                                        <p:tav tm="0">
                                          <p:val>
                                            <p:strVal val="#ppt_x"/>
                                          </p:val>
                                        </p:tav>
                                        <p:tav tm="100000">
                                          <p:val>
                                            <p:strVal val="#ppt_x"/>
                                          </p:val>
                                        </p:tav>
                                      </p:tavLst>
                                    </p:anim>
                                    <p:anim calcmode="lin" valueType="num">
                                      <p:cBhvr additive="base">
                                        <p:cTn id="62" dur="500" fill="hold"/>
                                        <p:tgtEl>
                                          <p:spTgt spid="1639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116632"/>
            <a:ext cx="4716016" cy="369332"/>
          </a:xfrm>
          <a:prstGeom prst="rect">
            <a:avLst/>
          </a:prstGeom>
          <a:solidFill>
            <a:schemeClr val="bg1"/>
          </a:solidFill>
        </p:spPr>
        <p:txBody>
          <a:bodyPr wrap="square" rtlCol="0">
            <a:spAutoFit/>
          </a:bodyPr>
          <a:lstStyle/>
          <a:p>
            <a:pPr algn="ctr"/>
            <a:r>
              <a:rPr lang="en-GB" b="1" dirty="0" smtClean="0">
                <a:latin typeface="Comic Sans MS" pitchFamily="66" charset="0"/>
              </a:rPr>
              <a:t>The top selling cars of the 1980s were:</a:t>
            </a:r>
            <a:endParaRPr lang="en-GB" b="1" dirty="0">
              <a:latin typeface="Comic Sans MS" pitchFamily="66" charset="0"/>
            </a:endParaRPr>
          </a:p>
        </p:txBody>
      </p:sp>
      <p:sp>
        <p:nvSpPr>
          <p:cNvPr id="6" name="TextBox 5"/>
          <p:cNvSpPr txBox="1"/>
          <p:nvPr/>
        </p:nvSpPr>
        <p:spPr>
          <a:xfrm>
            <a:off x="6948264" y="1988840"/>
            <a:ext cx="1728192" cy="369332"/>
          </a:xfrm>
          <a:prstGeom prst="rect">
            <a:avLst/>
          </a:prstGeom>
          <a:solidFill>
            <a:schemeClr val="bg1"/>
          </a:solidFill>
        </p:spPr>
        <p:txBody>
          <a:bodyPr wrap="square" rtlCol="0">
            <a:spAutoFit/>
          </a:bodyPr>
          <a:lstStyle/>
          <a:p>
            <a:pPr algn="ctr"/>
            <a:r>
              <a:rPr lang="en-GB" dirty="0" smtClean="0">
                <a:latin typeface="Comic Sans MS" pitchFamily="66" charset="0"/>
              </a:rPr>
              <a:t>4. Ford Sierra</a:t>
            </a:r>
            <a:endParaRPr lang="en-GB" dirty="0">
              <a:latin typeface="Comic Sans MS" pitchFamily="66" charset="0"/>
            </a:endParaRPr>
          </a:p>
        </p:txBody>
      </p:sp>
      <p:pic>
        <p:nvPicPr>
          <p:cNvPr id="17412" name="Picture 4" descr="http://classics.honestjohn.co.uk/imagecache/file/width/640/media/5830572/Austin%20Maestro%20(3).jpg"/>
          <p:cNvPicPr>
            <a:picLocks noChangeAspect="1" noChangeArrowheads="1"/>
          </p:cNvPicPr>
          <p:nvPr/>
        </p:nvPicPr>
        <p:blipFill>
          <a:blip r:embed="rId2" cstate="print"/>
          <a:srcRect/>
          <a:stretch>
            <a:fillRect/>
          </a:stretch>
        </p:blipFill>
        <p:spPr bwMode="auto">
          <a:xfrm>
            <a:off x="251520" y="4653136"/>
            <a:ext cx="1800200" cy="1347337"/>
          </a:xfrm>
          <a:prstGeom prst="rect">
            <a:avLst/>
          </a:prstGeom>
          <a:noFill/>
        </p:spPr>
      </p:pic>
      <p:sp>
        <p:nvSpPr>
          <p:cNvPr id="8" name="TextBox 7"/>
          <p:cNvSpPr txBox="1"/>
          <p:nvPr/>
        </p:nvSpPr>
        <p:spPr>
          <a:xfrm>
            <a:off x="179512" y="5949280"/>
            <a:ext cx="1979712" cy="646331"/>
          </a:xfrm>
          <a:prstGeom prst="rect">
            <a:avLst/>
          </a:prstGeom>
          <a:solidFill>
            <a:schemeClr val="bg1"/>
          </a:solidFill>
        </p:spPr>
        <p:txBody>
          <a:bodyPr wrap="square" rtlCol="0">
            <a:spAutoFit/>
          </a:bodyPr>
          <a:lstStyle/>
          <a:p>
            <a:pPr algn="ctr"/>
            <a:r>
              <a:rPr lang="en-GB" dirty="0" smtClean="0">
                <a:latin typeface="Comic Sans MS" pitchFamily="66" charset="0"/>
              </a:rPr>
              <a:t>10. Austin Maestro</a:t>
            </a:r>
            <a:endParaRPr lang="en-GB" dirty="0">
              <a:latin typeface="Comic Sans MS" pitchFamily="66" charset="0"/>
            </a:endParaRPr>
          </a:p>
        </p:txBody>
      </p:sp>
      <p:pic>
        <p:nvPicPr>
          <p:cNvPr id="17414" name="Picture 6" descr="http://classics.honestjohn.co.uk/imagecache/file/width/640/media/5830635/vauxhall_nova__1_.jpg"/>
          <p:cNvPicPr>
            <a:picLocks noChangeAspect="1" noChangeArrowheads="1"/>
          </p:cNvPicPr>
          <p:nvPr/>
        </p:nvPicPr>
        <p:blipFill>
          <a:blip r:embed="rId3" cstate="print"/>
          <a:srcRect/>
          <a:stretch>
            <a:fillRect/>
          </a:stretch>
        </p:blipFill>
        <p:spPr bwMode="auto">
          <a:xfrm>
            <a:off x="4788024" y="116633"/>
            <a:ext cx="1728192" cy="1296144"/>
          </a:xfrm>
          <a:prstGeom prst="rect">
            <a:avLst/>
          </a:prstGeom>
          <a:noFill/>
        </p:spPr>
      </p:pic>
      <p:sp>
        <p:nvSpPr>
          <p:cNvPr id="10" name="TextBox 9"/>
          <p:cNvSpPr txBox="1"/>
          <p:nvPr/>
        </p:nvSpPr>
        <p:spPr>
          <a:xfrm>
            <a:off x="4788024" y="1412776"/>
            <a:ext cx="2016224" cy="369332"/>
          </a:xfrm>
          <a:prstGeom prst="rect">
            <a:avLst/>
          </a:prstGeom>
          <a:solidFill>
            <a:schemeClr val="bg1"/>
          </a:solidFill>
        </p:spPr>
        <p:txBody>
          <a:bodyPr wrap="square" rtlCol="0">
            <a:spAutoFit/>
          </a:bodyPr>
          <a:lstStyle/>
          <a:p>
            <a:pPr algn="ctr"/>
            <a:r>
              <a:rPr lang="en-GB" dirty="0" smtClean="0">
                <a:latin typeface="Comic Sans MS" pitchFamily="66" charset="0"/>
              </a:rPr>
              <a:t>9. Vauxhall Nova</a:t>
            </a:r>
            <a:endParaRPr lang="en-GB" dirty="0">
              <a:latin typeface="Comic Sans MS" pitchFamily="66" charset="0"/>
            </a:endParaRPr>
          </a:p>
        </p:txBody>
      </p:sp>
      <p:pic>
        <p:nvPicPr>
          <p:cNvPr id="17416" name="Picture 8" descr="http://classics.honestjohn.co.uk/imagecache/file/width/640/media/5830626/Ford-Orion-1600E-2-600x395.jpg"/>
          <p:cNvPicPr>
            <a:picLocks noChangeAspect="1" noChangeArrowheads="1"/>
          </p:cNvPicPr>
          <p:nvPr/>
        </p:nvPicPr>
        <p:blipFill>
          <a:blip r:embed="rId4" cstate="print"/>
          <a:srcRect/>
          <a:stretch>
            <a:fillRect/>
          </a:stretch>
        </p:blipFill>
        <p:spPr bwMode="auto">
          <a:xfrm>
            <a:off x="6948264" y="2780928"/>
            <a:ext cx="1970385" cy="1296144"/>
          </a:xfrm>
          <a:prstGeom prst="rect">
            <a:avLst/>
          </a:prstGeom>
          <a:noFill/>
        </p:spPr>
      </p:pic>
      <p:sp>
        <p:nvSpPr>
          <p:cNvPr id="13" name="TextBox 12"/>
          <p:cNvSpPr txBox="1"/>
          <p:nvPr/>
        </p:nvSpPr>
        <p:spPr>
          <a:xfrm>
            <a:off x="7164288" y="4077072"/>
            <a:ext cx="1656184" cy="369332"/>
          </a:xfrm>
          <a:prstGeom prst="rect">
            <a:avLst/>
          </a:prstGeom>
          <a:solidFill>
            <a:schemeClr val="bg1"/>
          </a:solidFill>
        </p:spPr>
        <p:txBody>
          <a:bodyPr wrap="square" rtlCol="0">
            <a:spAutoFit/>
          </a:bodyPr>
          <a:lstStyle/>
          <a:p>
            <a:pPr algn="ctr"/>
            <a:r>
              <a:rPr lang="en-GB" dirty="0" smtClean="0">
                <a:latin typeface="Comic Sans MS" pitchFamily="66" charset="0"/>
              </a:rPr>
              <a:t>8. Ford Orion</a:t>
            </a:r>
            <a:endParaRPr lang="en-GB" dirty="0">
              <a:latin typeface="Comic Sans MS" pitchFamily="66" charset="0"/>
            </a:endParaRPr>
          </a:p>
        </p:txBody>
      </p:sp>
      <p:sp>
        <p:nvSpPr>
          <p:cNvPr id="2" name="Title 1"/>
          <p:cNvSpPr>
            <a:spLocks noGrp="1"/>
          </p:cNvSpPr>
          <p:nvPr>
            <p:ph type="title"/>
          </p:nvPr>
        </p:nvSpPr>
        <p:spPr>
          <a:xfrm rot="20699489">
            <a:off x="2751209" y="2468371"/>
            <a:ext cx="4056446" cy="988237"/>
          </a:xfrm>
          <a:solidFill>
            <a:srgbClr val="00B050"/>
          </a:solidFill>
        </p:spPr>
        <p:txBody>
          <a:bodyPr>
            <a:noAutofit/>
          </a:bodyPr>
          <a:lstStyle/>
          <a:p>
            <a:r>
              <a:rPr lang="en-GB" sz="8800" dirty="0" smtClean="0">
                <a:latin typeface="Broadway" pitchFamily="82" charset="0"/>
              </a:rPr>
              <a:t>Cars</a:t>
            </a:r>
            <a:endParaRPr lang="en-GB" sz="8800" dirty="0">
              <a:latin typeface="Broadway" pitchFamily="82" charset="0"/>
            </a:endParaRPr>
          </a:p>
        </p:txBody>
      </p:sp>
      <p:pic>
        <p:nvPicPr>
          <p:cNvPr id="17418" name="Picture 10" descr="http://classics.honestjohn.co.uk/imagecache/file/width/640/media/5830590/Ford%20Cortina%2080%20(2).jpg"/>
          <p:cNvPicPr>
            <a:picLocks noChangeAspect="1" noChangeArrowheads="1"/>
          </p:cNvPicPr>
          <p:nvPr/>
        </p:nvPicPr>
        <p:blipFill>
          <a:blip r:embed="rId5" cstate="print"/>
          <a:srcRect/>
          <a:stretch>
            <a:fillRect/>
          </a:stretch>
        </p:blipFill>
        <p:spPr bwMode="auto">
          <a:xfrm>
            <a:off x="179512" y="620688"/>
            <a:ext cx="1728192" cy="1296144"/>
          </a:xfrm>
          <a:prstGeom prst="rect">
            <a:avLst/>
          </a:prstGeom>
          <a:noFill/>
        </p:spPr>
      </p:pic>
      <p:sp>
        <p:nvSpPr>
          <p:cNvPr id="15" name="Rectangle 14"/>
          <p:cNvSpPr/>
          <p:nvPr/>
        </p:nvSpPr>
        <p:spPr>
          <a:xfrm>
            <a:off x="140428" y="1916832"/>
            <a:ext cx="1813318" cy="369332"/>
          </a:xfrm>
          <a:prstGeom prst="rect">
            <a:avLst/>
          </a:prstGeom>
          <a:solidFill>
            <a:schemeClr val="bg1"/>
          </a:solidFill>
        </p:spPr>
        <p:txBody>
          <a:bodyPr wrap="none">
            <a:spAutoFit/>
          </a:bodyPr>
          <a:lstStyle/>
          <a:p>
            <a:pPr algn="ctr"/>
            <a:r>
              <a:rPr lang="en-GB" dirty="0" smtClean="0">
                <a:latin typeface="Comic Sans MS" pitchFamily="66" charset="0"/>
              </a:rPr>
              <a:t>7. Ford Cortina</a:t>
            </a:r>
            <a:endParaRPr lang="en-GB" dirty="0">
              <a:latin typeface="Comic Sans MS" pitchFamily="66" charset="0"/>
            </a:endParaRPr>
          </a:p>
        </p:txBody>
      </p:sp>
      <p:pic>
        <p:nvPicPr>
          <p:cNvPr id="17420" name="Picture 12" descr="http://classics.honestjohn.co.uk/imagecache/file/width/640/media/5830644/Vauxhall%20Astra%20GTE%2016V%20(5).jpg"/>
          <p:cNvPicPr>
            <a:picLocks noChangeAspect="1" noChangeArrowheads="1"/>
          </p:cNvPicPr>
          <p:nvPr/>
        </p:nvPicPr>
        <p:blipFill>
          <a:blip r:embed="rId6" cstate="print"/>
          <a:srcRect/>
          <a:stretch>
            <a:fillRect/>
          </a:stretch>
        </p:blipFill>
        <p:spPr bwMode="auto">
          <a:xfrm>
            <a:off x="2339752" y="4149080"/>
            <a:ext cx="1828010" cy="1368152"/>
          </a:xfrm>
          <a:prstGeom prst="rect">
            <a:avLst/>
          </a:prstGeom>
          <a:noFill/>
        </p:spPr>
      </p:pic>
      <p:sp>
        <p:nvSpPr>
          <p:cNvPr id="17" name="Rectangle 16"/>
          <p:cNvSpPr/>
          <p:nvPr/>
        </p:nvSpPr>
        <p:spPr>
          <a:xfrm>
            <a:off x="2259026" y="5517232"/>
            <a:ext cx="2042547" cy="369332"/>
          </a:xfrm>
          <a:prstGeom prst="rect">
            <a:avLst/>
          </a:prstGeom>
          <a:solidFill>
            <a:schemeClr val="bg1"/>
          </a:solidFill>
        </p:spPr>
        <p:txBody>
          <a:bodyPr wrap="none">
            <a:spAutoFit/>
          </a:bodyPr>
          <a:lstStyle/>
          <a:p>
            <a:pPr algn="ctr"/>
            <a:r>
              <a:rPr lang="en-GB" dirty="0" smtClean="0">
                <a:latin typeface="Comic Sans MS" pitchFamily="66" charset="0"/>
              </a:rPr>
              <a:t>6. Vauxhall Astra</a:t>
            </a:r>
            <a:endParaRPr lang="en-GB" dirty="0">
              <a:latin typeface="Comic Sans MS" pitchFamily="66" charset="0"/>
            </a:endParaRPr>
          </a:p>
        </p:txBody>
      </p:sp>
      <p:pic>
        <p:nvPicPr>
          <p:cNvPr id="17422" name="Picture 14" descr="http://classics.honestjohn.co.uk/imagecache/file/width/640/media/5830581/Austin%20Metro%20(2).jpg"/>
          <p:cNvPicPr>
            <a:picLocks noChangeAspect="1" noChangeArrowheads="1"/>
          </p:cNvPicPr>
          <p:nvPr/>
        </p:nvPicPr>
        <p:blipFill>
          <a:blip r:embed="rId7" cstate="print"/>
          <a:srcRect/>
          <a:stretch>
            <a:fillRect/>
          </a:stretch>
        </p:blipFill>
        <p:spPr bwMode="auto">
          <a:xfrm>
            <a:off x="4547997" y="3789040"/>
            <a:ext cx="1920213" cy="1440160"/>
          </a:xfrm>
          <a:prstGeom prst="rect">
            <a:avLst/>
          </a:prstGeom>
          <a:noFill/>
        </p:spPr>
      </p:pic>
      <p:sp>
        <p:nvSpPr>
          <p:cNvPr id="19" name="Rectangle 18"/>
          <p:cNvSpPr/>
          <p:nvPr/>
        </p:nvSpPr>
        <p:spPr>
          <a:xfrm>
            <a:off x="4523238" y="5229200"/>
            <a:ext cx="1887055" cy="369332"/>
          </a:xfrm>
          <a:prstGeom prst="rect">
            <a:avLst/>
          </a:prstGeom>
          <a:solidFill>
            <a:schemeClr val="bg1"/>
          </a:solidFill>
        </p:spPr>
        <p:txBody>
          <a:bodyPr wrap="none">
            <a:spAutoFit/>
          </a:bodyPr>
          <a:lstStyle/>
          <a:p>
            <a:pPr algn="ctr"/>
            <a:r>
              <a:rPr lang="en-GB" dirty="0" smtClean="0">
                <a:latin typeface="Comic Sans MS" pitchFamily="66" charset="0"/>
              </a:rPr>
              <a:t>5. Austin Metro</a:t>
            </a:r>
            <a:endParaRPr lang="en-GB" dirty="0">
              <a:latin typeface="Comic Sans MS" pitchFamily="66" charset="0"/>
            </a:endParaRPr>
          </a:p>
        </p:txBody>
      </p:sp>
      <p:pic>
        <p:nvPicPr>
          <p:cNvPr id="17424" name="Picture 16" descr="http://classics.honestjohn.co.uk/imagecache/file/width/640/media/5830653/Vauxhall%20Cavalier%20SRi%20130%20(1).jpg"/>
          <p:cNvPicPr>
            <a:picLocks noChangeAspect="1" noChangeArrowheads="1"/>
          </p:cNvPicPr>
          <p:nvPr/>
        </p:nvPicPr>
        <p:blipFill>
          <a:blip r:embed="rId8" cstate="print"/>
          <a:srcRect/>
          <a:stretch>
            <a:fillRect/>
          </a:stretch>
        </p:blipFill>
        <p:spPr bwMode="auto">
          <a:xfrm>
            <a:off x="6876256" y="4725144"/>
            <a:ext cx="1728193" cy="1296144"/>
          </a:xfrm>
          <a:prstGeom prst="rect">
            <a:avLst/>
          </a:prstGeom>
          <a:noFill/>
        </p:spPr>
      </p:pic>
      <p:sp>
        <p:nvSpPr>
          <p:cNvPr id="21" name="Rectangle 20"/>
          <p:cNvSpPr/>
          <p:nvPr/>
        </p:nvSpPr>
        <p:spPr>
          <a:xfrm>
            <a:off x="6592363" y="6021288"/>
            <a:ext cx="2276585" cy="369332"/>
          </a:xfrm>
          <a:prstGeom prst="rect">
            <a:avLst/>
          </a:prstGeom>
          <a:solidFill>
            <a:schemeClr val="bg1"/>
          </a:solidFill>
        </p:spPr>
        <p:txBody>
          <a:bodyPr wrap="none">
            <a:spAutoFit/>
          </a:bodyPr>
          <a:lstStyle/>
          <a:p>
            <a:pPr algn="ctr"/>
            <a:r>
              <a:rPr lang="en-GB" dirty="0" smtClean="0">
                <a:latin typeface="Comic Sans MS" pitchFamily="66" charset="0"/>
              </a:rPr>
              <a:t>3. Vauxhall Cavalier</a:t>
            </a:r>
            <a:endParaRPr lang="en-GB" dirty="0">
              <a:latin typeface="Comic Sans MS" pitchFamily="66" charset="0"/>
            </a:endParaRPr>
          </a:p>
        </p:txBody>
      </p:sp>
      <p:pic>
        <p:nvPicPr>
          <p:cNvPr id="17426" name="Picture 18" descr="http://classics.honestjohn.co.uk/imagecache/file/width/640/media/5830608/Ford%20Fiesta%20XR2%20(4).jpg"/>
          <p:cNvPicPr>
            <a:picLocks noChangeAspect="1" noChangeArrowheads="1"/>
          </p:cNvPicPr>
          <p:nvPr/>
        </p:nvPicPr>
        <p:blipFill>
          <a:blip r:embed="rId9" cstate="print"/>
          <a:srcRect/>
          <a:stretch>
            <a:fillRect/>
          </a:stretch>
        </p:blipFill>
        <p:spPr bwMode="auto">
          <a:xfrm>
            <a:off x="2267744" y="620688"/>
            <a:ext cx="1920212" cy="1440159"/>
          </a:xfrm>
          <a:prstGeom prst="rect">
            <a:avLst/>
          </a:prstGeom>
          <a:noFill/>
        </p:spPr>
      </p:pic>
      <p:sp>
        <p:nvSpPr>
          <p:cNvPr id="23" name="Rectangle 22"/>
          <p:cNvSpPr/>
          <p:nvPr/>
        </p:nvSpPr>
        <p:spPr>
          <a:xfrm>
            <a:off x="2350108" y="2060848"/>
            <a:ext cx="1699504" cy="369332"/>
          </a:xfrm>
          <a:prstGeom prst="rect">
            <a:avLst/>
          </a:prstGeom>
          <a:solidFill>
            <a:schemeClr val="bg1"/>
          </a:solidFill>
        </p:spPr>
        <p:txBody>
          <a:bodyPr wrap="none">
            <a:spAutoFit/>
          </a:bodyPr>
          <a:lstStyle/>
          <a:p>
            <a:pPr algn="ctr"/>
            <a:r>
              <a:rPr lang="en-GB" dirty="0" smtClean="0">
                <a:latin typeface="Comic Sans MS" pitchFamily="66" charset="0"/>
              </a:rPr>
              <a:t>2. Ford Fiesta</a:t>
            </a:r>
            <a:endParaRPr lang="en-GB" dirty="0">
              <a:latin typeface="Comic Sans MS" pitchFamily="66" charset="0"/>
            </a:endParaRPr>
          </a:p>
        </p:txBody>
      </p:sp>
      <p:pic>
        <p:nvPicPr>
          <p:cNvPr id="17428" name="Picture 20" descr="http://classics.honestjohn.co.uk/imagecache/file/width/640/media/5830599/Ford%20Escort%20RS1600i%20(1).jpg"/>
          <p:cNvPicPr>
            <a:picLocks noChangeAspect="1" noChangeArrowheads="1"/>
          </p:cNvPicPr>
          <p:nvPr/>
        </p:nvPicPr>
        <p:blipFill>
          <a:blip r:embed="rId10" cstate="print"/>
          <a:srcRect/>
          <a:stretch>
            <a:fillRect/>
          </a:stretch>
        </p:blipFill>
        <p:spPr bwMode="auto">
          <a:xfrm>
            <a:off x="251520" y="2420888"/>
            <a:ext cx="2112233" cy="1584175"/>
          </a:xfrm>
          <a:prstGeom prst="rect">
            <a:avLst/>
          </a:prstGeom>
          <a:noFill/>
        </p:spPr>
      </p:pic>
      <p:sp>
        <p:nvSpPr>
          <p:cNvPr id="25" name="Rectangle 24"/>
          <p:cNvSpPr/>
          <p:nvPr/>
        </p:nvSpPr>
        <p:spPr>
          <a:xfrm>
            <a:off x="330262" y="4005064"/>
            <a:ext cx="1709122" cy="369332"/>
          </a:xfrm>
          <a:prstGeom prst="rect">
            <a:avLst/>
          </a:prstGeom>
          <a:solidFill>
            <a:schemeClr val="bg1"/>
          </a:solidFill>
        </p:spPr>
        <p:txBody>
          <a:bodyPr wrap="none">
            <a:spAutoFit/>
          </a:bodyPr>
          <a:lstStyle/>
          <a:p>
            <a:pPr algn="ctr"/>
            <a:r>
              <a:rPr lang="en-GB" dirty="0" smtClean="0">
                <a:latin typeface="Comic Sans MS" pitchFamily="66" charset="0"/>
              </a:rPr>
              <a:t>1. Ford Escort</a:t>
            </a:r>
            <a:endParaRPr lang="en-GB" dirty="0">
              <a:latin typeface="Comic Sans MS" pitchFamily="66" charset="0"/>
            </a:endParaRPr>
          </a:p>
        </p:txBody>
      </p:sp>
      <p:pic>
        <p:nvPicPr>
          <p:cNvPr id="17430" name="Picture 22" descr="http://classics.honestjohn.co.uk/imagecache/file/width/640/media/5830617/Ford%20Sierra%20Cosworth%20(1).jpg"/>
          <p:cNvPicPr>
            <a:picLocks noChangeAspect="1" noChangeArrowheads="1"/>
          </p:cNvPicPr>
          <p:nvPr/>
        </p:nvPicPr>
        <p:blipFill>
          <a:blip r:embed="rId11" cstate="print"/>
          <a:srcRect/>
          <a:stretch>
            <a:fillRect/>
          </a:stretch>
        </p:blipFill>
        <p:spPr bwMode="auto">
          <a:xfrm>
            <a:off x="6876256" y="548680"/>
            <a:ext cx="1920214" cy="14401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bg/>
                                          </p:spTgt>
                                        </p:tgtEl>
                                        <p:attrNameLst>
                                          <p:attrName>style.visibility</p:attrName>
                                        </p:attrNameLst>
                                      </p:cBhvr>
                                      <p:to>
                                        <p:strVal val="visible"/>
                                      </p:to>
                                    </p:set>
                                    <p:anim calcmode="lin" valueType="num">
                                      <p:cBhvr additive="base">
                                        <p:cTn id="13" dur="500" fill="hold"/>
                                        <p:tgtEl>
                                          <p:spTgt spid="5">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5">
                                            <p:bg/>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17412"/>
                                        </p:tgtEl>
                                        <p:attrNameLst>
                                          <p:attrName>style.visibility</p:attrName>
                                        </p:attrNameLst>
                                      </p:cBhvr>
                                      <p:to>
                                        <p:strVal val="visible"/>
                                      </p:to>
                                    </p:set>
                                    <p:animEffect transition="in" filter="blinds(horizontal)">
                                      <p:cBhvr>
                                        <p:cTn id="28" dur="500"/>
                                        <p:tgtEl>
                                          <p:spTgt spid="17412"/>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horizontal)">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nodeType="clickEffect">
                                  <p:stCondLst>
                                    <p:cond delay="0"/>
                                  </p:stCondLst>
                                  <p:childTnLst>
                                    <p:set>
                                      <p:cBhvr>
                                        <p:cTn id="37" dur="1" fill="hold">
                                          <p:stCondLst>
                                            <p:cond delay="0"/>
                                          </p:stCondLst>
                                        </p:cTn>
                                        <p:tgtEl>
                                          <p:spTgt spid="17414"/>
                                        </p:tgtEl>
                                        <p:attrNameLst>
                                          <p:attrName>style.visibility</p:attrName>
                                        </p:attrNameLst>
                                      </p:cBhvr>
                                      <p:to>
                                        <p:strVal val="visible"/>
                                      </p:to>
                                    </p:set>
                                    <p:animEffect transition="in" filter="blinds(horizontal)">
                                      <p:cBhvr>
                                        <p:cTn id="38" dur="500"/>
                                        <p:tgtEl>
                                          <p:spTgt spid="17414"/>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linds(horizont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17416"/>
                                        </p:tgtEl>
                                        <p:attrNameLst>
                                          <p:attrName>style.visibility</p:attrName>
                                        </p:attrNameLst>
                                      </p:cBhvr>
                                      <p:to>
                                        <p:strVal val="visible"/>
                                      </p:to>
                                    </p:set>
                                    <p:animEffect transition="in" filter="blinds(horizontal)">
                                      <p:cBhvr>
                                        <p:cTn id="48" dur="500"/>
                                        <p:tgtEl>
                                          <p:spTgt spid="17416"/>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blinds(horizontal)">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nodeType="clickEffect">
                                  <p:stCondLst>
                                    <p:cond delay="0"/>
                                  </p:stCondLst>
                                  <p:childTnLst>
                                    <p:set>
                                      <p:cBhvr>
                                        <p:cTn id="57" dur="1" fill="hold">
                                          <p:stCondLst>
                                            <p:cond delay="0"/>
                                          </p:stCondLst>
                                        </p:cTn>
                                        <p:tgtEl>
                                          <p:spTgt spid="17418"/>
                                        </p:tgtEl>
                                        <p:attrNameLst>
                                          <p:attrName>style.visibility</p:attrName>
                                        </p:attrNameLst>
                                      </p:cBhvr>
                                      <p:to>
                                        <p:strVal val="visible"/>
                                      </p:to>
                                    </p:set>
                                    <p:animEffect transition="in" filter="blinds(horizontal)">
                                      <p:cBhvr>
                                        <p:cTn id="58" dur="500"/>
                                        <p:tgtEl>
                                          <p:spTgt spid="17418"/>
                                        </p:tgtEl>
                                      </p:cBhvr>
                                    </p:animEffect>
                                  </p:childTnLst>
                                </p:cTn>
                              </p:par>
                            </p:childTnLst>
                          </p:cTn>
                        </p:par>
                      </p:childTnLst>
                    </p:cTn>
                  </p:par>
                  <p:par>
                    <p:cTn id="59" fill="hold">
                      <p:stCondLst>
                        <p:cond delay="indefinite"/>
                      </p:stCondLst>
                      <p:childTnLst>
                        <p:par>
                          <p:cTn id="60" fill="hold">
                            <p:stCondLst>
                              <p:cond delay="0"/>
                            </p:stCondLst>
                            <p:childTnLst>
                              <p:par>
                                <p:cTn id="61" presetID="3" presetClass="entr" presetSubtype="10" fill="hold" grpId="0" nodeType="click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blinds(horizontal)">
                                      <p:cBhvr>
                                        <p:cTn id="63" dur="500"/>
                                        <p:tgtEl>
                                          <p:spTgt spid="17"/>
                                        </p:tgtEl>
                                      </p:cBhvr>
                                    </p:animEffect>
                                  </p:childTnLst>
                                </p:cTn>
                              </p:par>
                            </p:childTnLst>
                          </p:cTn>
                        </p:par>
                      </p:childTnLst>
                    </p:cTn>
                  </p:par>
                  <p:par>
                    <p:cTn id="64" fill="hold">
                      <p:stCondLst>
                        <p:cond delay="indefinite"/>
                      </p:stCondLst>
                      <p:childTnLst>
                        <p:par>
                          <p:cTn id="65" fill="hold">
                            <p:stCondLst>
                              <p:cond delay="0"/>
                            </p:stCondLst>
                            <p:childTnLst>
                              <p:par>
                                <p:cTn id="66" presetID="3" presetClass="entr" presetSubtype="10" fill="hold" nodeType="clickEffect">
                                  <p:stCondLst>
                                    <p:cond delay="0"/>
                                  </p:stCondLst>
                                  <p:childTnLst>
                                    <p:set>
                                      <p:cBhvr>
                                        <p:cTn id="67" dur="1" fill="hold">
                                          <p:stCondLst>
                                            <p:cond delay="0"/>
                                          </p:stCondLst>
                                        </p:cTn>
                                        <p:tgtEl>
                                          <p:spTgt spid="17420"/>
                                        </p:tgtEl>
                                        <p:attrNameLst>
                                          <p:attrName>style.visibility</p:attrName>
                                        </p:attrNameLst>
                                      </p:cBhvr>
                                      <p:to>
                                        <p:strVal val="visible"/>
                                      </p:to>
                                    </p:set>
                                    <p:animEffect transition="in" filter="blinds(horizontal)">
                                      <p:cBhvr>
                                        <p:cTn id="68" dur="500"/>
                                        <p:tgtEl>
                                          <p:spTgt spid="17420"/>
                                        </p:tgtEl>
                                      </p:cBhvr>
                                    </p:animEffec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blinds(horizontal)">
                                      <p:cBhvr>
                                        <p:cTn id="73" dur="500"/>
                                        <p:tgtEl>
                                          <p:spTgt spid="19"/>
                                        </p:tgtEl>
                                      </p:cBhvr>
                                    </p:animEffect>
                                  </p:childTnLst>
                                </p:cTn>
                              </p:par>
                            </p:childTnLst>
                          </p:cTn>
                        </p:par>
                      </p:childTnLst>
                    </p:cTn>
                  </p:par>
                  <p:par>
                    <p:cTn id="74" fill="hold">
                      <p:stCondLst>
                        <p:cond delay="indefinite"/>
                      </p:stCondLst>
                      <p:childTnLst>
                        <p:par>
                          <p:cTn id="75" fill="hold">
                            <p:stCondLst>
                              <p:cond delay="0"/>
                            </p:stCondLst>
                            <p:childTnLst>
                              <p:par>
                                <p:cTn id="76" presetID="3" presetClass="entr" presetSubtype="10" fill="hold" nodeType="clickEffect">
                                  <p:stCondLst>
                                    <p:cond delay="0"/>
                                  </p:stCondLst>
                                  <p:childTnLst>
                                    <p:set>
                                      <p:cBhvr>
                                        <p:cTn id="77" dur="1" fill="hold">
                                          <p:stCondLst>
                                            <p:cond delay="0"/>
                                          </p:stCondLst>
                                        </p:cTn>
                                        <p:tgtEl>
                                          <p:spTgt spid="17422"/>
                                        </p:tgtEl>
                                        <p:attrNameLst>
                                          <p:attrName>style.visibility</p:attrName>
                                        </p:attrNameLst>
                                      </p:cBhvr>
                                      <p:to>
                                        <p:strVal val="visible"/>
                                      </p:to>
                                    </p:set>
                                    <p:animEffect transition="in" filter="blinds(horizontal)">
                                      <p:cBhvr>
                                        <p:cTn id="78" dur="500"/>
                                        <p:tgtEl>
                                          <p:spTgt spid="17422"/>
                                        </p:tgtEl>
                                      </p:cBhvr>
                                    </p:animEffect>
                                  </p:childTnLst>
                                </p:cTn>
                              </p:par>
                            </p:childTnLst>
                          </p:cTn>
                        </p:par>
                      </p:childTnLst>
                    </p:cTn>
                  </p:par>
                  <p:par>
                    <p:cTn id="79" fill="hold">
                      <p:stCondLst>
                        <p:cond delay="indefinite"/>
                      </p:stCondLst>
                      <p:childTnLst>
                        <p:par>
                          <p:cTn id="80" fill="hold">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6"/>
                                        </p:tgtEl>
                                        <p:attrNameLst>
                                          <p:attrName>style.visibility</p:attrName>
                                        </p:attrNameLst>
                                      </p:cBhvr>
                                      <p:to>
                                        <p:strVal val="visible"/>
                                      </p:to>
                                    </p:set>
                                    <p:animEffect transition="in" filter="blinds(horizontal)">
                                      <p:cBhvr>
                                        <p:cTn id="83" dur="500"/>
                                        <p:tgtEl>
                                          <p:spTgt spid="6"/>
                                        </p:tgtEl>
                                      </p:cBhvr>
                                    </p:animEffect>
                                  </p:childTnLst>
                                </p:cTn>
                              </p:par>
                            </p:childTnLst>
                          </p:cTn>
                        </p:par>
                      </p:childTnLst>
                    </p:cTn>
                  </p:par>
                  <p:par>
                    <p:cTn id="84" fill="hold">
                      <p:stCondLst>
                        <p:cond delay="indefinite"/>
                      </p:stCondLst>
                      <p:childTnLst>
                        <p:par>
                          <p:cTn id="85" fill="hold">
                            <p:stCondLst>
                              <p:cond delay="0"/>
                            </p:stCondLst>
                            <p:childTnLst>
                              <p:par>
                                <p:cTn id="86" presetID="3" presetClass="entr" presetSubtype="10" fill="hold" nodeType="clickEffect">
                                  <p:stCondLst>
                                    <p:cond delay="0"/>
                                  </p:stCondLst>
                                  <p:childTnLst>
                                    <p:set>
                                      <p:cBhvr>
                                        <p:cTn id="87" dur="1" fill="hold">
                                          <p:stCondLst>
                                            <p:cond delay="0"/>
                                          </p:stCondLst>
                                        </p:cTn>
                                        <p:tgtEl>
                                          <p:spTgt spid="17430"/>
                                        </p:tgtEl>
                                        <p:attrNameLst>
                                          <p:attrName>style.visibility</p:attrName>
                                        </p:attrNameLst>
                                      </p:cBhvr>
                                      <p:to>
                                        <p:strVal val="visible"/>
                                      </p:to>
                                    </p:set>
                                    <p:animEffect transition="in" filter="blinds(horizontal)">
                                      <p:cBhvr>
                                        <p:cTn id="88" dur="500"/>
                                        <p:tgtEl>
                                          <p:spTgt spid="17430"/>
                                        </p:tgtEl>
                                      </p:cBhvr>
                                    </p:animEffect>
                                  </p:childTnLst>
                                </p:cTn>
                              </p:par>
                            </p:childTnLst>
                          </p:cTn>
                        </p:par>
                      </p:childTnLst>
                    </p:cTn>
                  </p:par>
                  <p:par>
                    <p:cTn id="89" fill="hold">
                      <p:stCondLst>
                        <p:cond delay="indefinite"/>
                      </p:stCondLst>
                      <p:childTnLst>
                        <p:par>
                          <p:cTn id="90" fill="hold">
                            <p:stCondLst>
                              <p:cond delay="0"/>
                            </p:stCondLst>
                            <p:childTnLst>
                              <p:par>
                                <p:cTn id="91" presetID="3" presetClass="entr" presetSubtype="10" fill="hold" grpId="0" nodeType="click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blinds(horizontal)">
                                      <p:cBhvr>
                                        <p:cTn id="93" dur="500"/>
                                        <p:tgtEl>
                                          <p:spTgt spid="21"/>
                                        </p:tgtEl>
                                      </p:cBhvr>
                                    </p:animEffect>
                                  </p:childTnLst>
                                </p:cTn>
                              </p:par>
                            </p:childTnLst>
                          </p:cTn>
                        </p:par>
                      </p:childTnLst>
                    </p:cTn>
                  </p:par>
                  <p:par>
                    <p:cTn id="94" fill="hold">
                      <p:stCondLst>
                        <p:cond delay="indefinite"/>
                      </p:stCondLst>
                      <p:childTnLst>
                        <p:par>
                          <p:cTn id="95" fill="hold">
                            <p:stCondLst>
                              <p:cond delay="0"/>
                            </p:stCondLst>
                            <p:childTnLst>
                              <p:par>
                                <p:cTn id="96" presetID="3" presetClass="entr" presetSubtype="10" fill="hold" nodeType="clickEffect">
                                  <p:stCondLst>
                                    <p:cond delay="0"/>
                                  </p:stCondLst>
                                  <p:childTnLst>
                                    <p:set>
                                      <p:cBhvr>
                                        <p:cTn id="97" dur="1" fill="hold">
                                          <p:stCondLst>
                                            <p:cond delay="0"/>
                                          </p:stCondLst>
                                        </p:cTn>
                                        <p:tgtEl>
                                          <p:spTgt spid="17424"/>
                                        </p:tgtEl>
                                        <p:attrNameLst>
                                          <p:attrName>style.visibility</p:attrName>
                                        </p:attrNameLst>
                                      </p:cBhvr>
                                      <p:to>
                                        <p:strVal val="visible"/>
                                      </p:to>
                                    </p:set>
                                    <p:animEffect transition="in" filter="blinds(horizontal)">
                                      <p:cBhvr>
                                        <p:cTn id="98" dur="500"/>
                                        <p:tgtEl>
                                          <p:spTgt spid="17424"/>
                                        </p:tgtEl>
                                      </p:cBhvr>
                                    </p:animEffect>
                                  </p:childTnLst>
                                </p:cTn>
                              </p:par>
                            </p:childTnLst>
                          </p:cTn>
                        </p:par>
                      </p:childTnLst>
                    </p:cTn>
                  </p:par>
                  <p:par>
                    <p:cTn id="99" fill="hold">
                      <p:stCondLst>
                        <p:cond delay="indefinite"/>
                      </p:stCondLst>
                      <p:childTnLst>
                        <p:par>
                          <p:cTn id="100" fill="hold">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blinds(horizontal)">
                                      <p:cBhvr>
                                        <p:cTn id="103" dur="500"/>
                                        <p:tgtEl>
                                          <p:spTgt spid="23"/>
                                        </p:tgtEl>
                                      </p:cBhvr>
                                    </p:animEffect>
                                  </p:childTnLst>
                                </p:cTn>
                              </p:par>
                            </p:childTnLst>
                          </p:cTn>
                        </p:par>
                      </p:childTnLst>
                    </p:cTn>
                  </p:par>
                  <p:par>
                    <p:cTn id="104" fill="hold">
                      <p:stCondLst>
                        <p:cond delay="indefinite"/>
                      </p:stCondLst>
                      <p:childTnLst>
                        <p:par>
                          <p:cTn id="105" fill="hold">
                            <p:stCondLst>
                              <p:cond delay="0"/>
                            </p:stCondLst>
                            <p:childTnLst>
                              <p:par>
                                <p:cTn id="106" presetID="3" presetClass="entr" presetSubtype="10" fill="hold" nodeType="clickEffect">
                                  <p:stCondLst>
                                    <p:cond delay="0"/>
                                  </p:stCondLst>
                                  <p:childTnLst>
                                    <p:set>
                                      <p:cBhvr>
                                        <p:cTn id="107" dur="1" fill="hold">
                                          <p:stCondLst>
                                            <p:cond delay="0"/>
                                          </p:stCondLst>
                                        </p:cTn>
                                        <p:tgtEl>
                                          <p:spTgt spid="17426"/>
                                        </p:tgtEl>
                                        <p:attrNameLst>
                                          <p:attrName>style.visibility</p:attrName>
                                        </p:attrNameLst>
                                      </p:cBhvr>
                                      <p:to>
                                        <p:strVal val="visible"/>
                                      </p:to>
                                    </p:set>
                                    <p:animEffect transition="in" filter="blinds(horizontal)">
                                      <p:cBhvr>
                                        <p:cTn id="108" dur="500"/>
                                        <p:tgtEl>
                                          <p:spTgt spid="17426"/>
                                        </p:tgtEl>
                                      </p:cBhvr>
                                    </p:animEffect>
                                  </p:childTnLst>
                                </p:cTn>
                              </p:par>
                            </p:childTnLst>
                          </p:cTn>
                        </p:par>
                      </p:childTnLst>
                    </p:cTn>
                  </p:par>
                  <p:par>
                    <p:cTn id="109" fill="hold">
                      <p:stCondLst>
                        <p:cond delay="indefinite"/>
                      </p:stCondLst>
                      <p:childTnLst>
                        <p:par>
                          <p:cTn id="110" fill="hold">
                            <p:stCondLst>
                              <p:cond delay="0"/>
                            </p:stCondLst>
                            <p:childTnLst>
                              <p:par>
                                <p:cTn id="111" presetID="3" presetClass="entr" presetSubtype="10" fill="hold" grpId="0" nodeType="clickEffect">
                                  <p:stCondLst>
                                    <p:cond delay="0"/>
                                  </p:stCondLst>
                                  <p:childTnLst>
                                    <p:set>
                                      <p:cBhvr>
                                        <p:cTn id="112" dur="1" fill="hold">
                                          <p:stCondLst>
                                            <p:cond delay="0"/>
                                          </p:stCondLst>
                                        </p:cTn>
                                        <p:tgtEl>
                                          <p:spTgt spid="25"/>
                                        </p:tgtEl>
                                        <p:attrNameLst>
                                          <p:attrName>style.visibility</p:attrName>
                                        </p:attrNameLst>
                                      </p:cBhvr>
                                      <p:to>
                                        <p:strVal val="visible"/>
                                      </p:to>
                                    </p:set>
                                    <p:animEffect transition="in" filter="blinds(horizontal)">
                                      <p:cBhvr>
                                        <p:cTn id="113" dur="500"/>
                                        <p:tgtEl>
                                          <p:spTgt spid="25"/>
                                        </p:tgtEl>
                                      </p:cBhvr>
                                    </p:animEffect>
                                  </p:childTnLst>
                                </p:cTn>
                              </p:par>
                            </p:childTnLst>
                          </p:cTn>
                        </p:par>
                      </p:childTnLst>
                    </p:cTn>
                  </p:par>
                  <p:par>
                    <p:cTn id="114" fill="hold">
                      <p:stCondLst>
                        <p:cond delay="indefinite"/>
                      </p:stCondLst>
                      <p:childTnLst>
                        <p:par>
                          <p:cTn id="115" fill="hold">
                            <p:stCondLst>
                              <p:cond delay="0"/>
                            </p:stCondLst>
                            <p:childTnLst>
                              <p:par>
                                <p:cTn id="116" presetID="3" presetClass="entr" presetSubtype="10" fill="hold" nodeType="clickEffect">
                                  <p:stCondLst>
                                    <p:cond delay="0"/>
                                  </p:stCondLst>
                                  <p:childTnLst>
                                    <p:set>
                                      <p:cBhvr>
                                        <p:cTn id="117" dur="1" fill="hold">
                                          <p:stCondLst>
                                            <p:cond delay="0"/>
                                          </p:stCondLst>
                                        </p:cTn>
                                        <p:tgtEl>
                                          <p:spTgt spid="17428"/>
                                        </p:tgtEl>
                                        <p:attrNameLst>
                                          <p:attrName>style.visibility</p:attrName>
                                        </p:attrNameLst>
                                      </p:cBhvr>
                                      <p:to>
                                        <p:strVal val="visible"/>
                                      </p:to>
                                    </p:set>
                                    <p:animEffect transition="in" filter="blinds(horizontal)">
                                      <p:cBhvr>
                                        <p:cTn id="118" dur="500"/>
                                        <p:tgtEl>
                                          <p:spTgt spid="17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P spid="6" grpId="0" animBg="1"/>
      <p:bldP spid="8" grpId="0" animBg="1"/>
      <p:bldP spid="10" grpId="0" animBg="1"/>
      <p:bldP spid="13" grpId="0" animBg="1"/>
      <p:bldP spid="2" grpId="0" animBg="1"/>
      <p:bldP spid="15" grpId="0" animBg="1"/>
      <p:bldP spid="17" grpId="0" animBg="1"/>
      <p:bldP spid="19" grpId="0" animBg="1"/>
      <p:bldP spid="21" grpId="0" animBg="1"/>
      <p:bldP spid="23" grpId="0" animBg="1"/>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113707">
            <a:off x="368498" y="496821"/>
            <a:ext cx="7128792" cy="1143000"/>
          </a:xfrm>
          <a:solidFill>
            <a:srgbClr val="00B050"/>
          </a:solidFill>
        </p:spPr>
        <p:txBody>
          <a:bodyPr>
            <a:noAutofit/>
          </a:bodyPr>
          <a:lstStyle/>
          <a:p>
            <a:r>
              <a:rPr lang="en-GB" sz="8800" dirty="0" smtClean="0">
                <a:latin typeface="Broadway" pitchFamily="82" charset="0"/>
              </a:rPr>
              <a:t>Inventions</a:t>
            </a:r>
            <a:endParaRPr lang="en-GB" sz="8800" dirty="0">
              <a:latin typeface="Broadway" pitchFamily="82" charset="0"/>
            </a:endParaRPr>
          </a:p>
        </p:txBody>
      </p:sp>
      <p:sp>
        <p:nvSpPr>
          <p:cNvPr id="18434" name="Rectangle 2"/>
          <p:cNvSpPr>
            <a:spLocks noChangeArrowheads="1"/>
          </p:cNvSpPr>
          <p:nvPr/>
        </p:nvSpPr>
        <p:spPr bwMode="auto">
          <a:xfrm>
            <a:off x="179512" y="2308230"/>
            <a:ext cx="2771800" cy="1415772"/>
          </a:xfrm>
          <a:prstGeom prst="rect">
            <a:avLst/>
          </a:prstGeom>
          <a:solidFill>
            <a:schemeClr val="bg1"/>
          </a:solid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effectLst/>
                <a:latin typeface="Comic Sans MS" pitchFamily="66" charset="0"/>
                <a:cs typeface="Arial" pitchFamily="34" charset="0"/>
              </a:rPr>
              <a:t>SPACE SHUTTLE</a:t>
            </a:r>
            <a:endParaRPr kumimoji="0" lang="en-US" sz="1400" b="0" i="0" u="none" strike="noStrike" cap="none" normalizeH="0" baseline="0" dirty="0" smtClean="0">
              <a:ln>
                <a:noFill/>
              </a:ln>
              <a:effectLst/>
              <a:latin typeface="Comic Sans MS" pitchFamily="66"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smtClean="0">
                <a:ln>
                  <a:noFill/>
                </a:ln>
                <a:effectLst/>
                <a:latin typeface="Comic Sans MS" pitchFamily="66" charset="0"/>
                <a:cs typeface="Arial" pitchFamily="34" charset="0"/>
              </a:rPr>
              <a:t>The first </a:t>
            </a:r>
            <a:r>
              <a:rPr lang="en-US" sz="1400" dirty="0" smtClean="0">
                <a:latin typeface="Comic Sans MS" pitchFamily="66" charset="0"/>
                <a:cs typeface="Arial" pitchFamily="34" charset="0"/>
              </a:rPr>
              <a:t>A</a:t>
            </a:r>
            <a:r>
              <a:rPr kumimoji="0" lang="en-US" sz="1400" b="0" i="0" u="none" strike="noStrike" cap="none" normalizeH="0" baseline="0" dirty="0" smtClean="0">
                <a:ln>
                  <a:noFill/>
                </a:ln>
                <a:effectLst/>
                <a:latin typeface="Comic Sans MS" pitchFamily="66" charset="0"/>
                <a:cs typeface="Arial" pitchFamily="34" charset="0"/>
              </a:rPr>
              <a:t>merican </a:t>
            </a:r>
            <a:r>
              <a:rPr lang="en-US" sz="1400" dirty="0" smtClean="0">
                <a:latin typeface="Comic Sans MS" pitchFamily="66" charset="0"/>
                <a:cs typeface="Arial" pitchFamily="34" charset="0"/>
              </a:rPr>
              <a:t>S</a:t>
            </a:r>
            <a:r>
              <a:rPr kumimoji="0" lang="en-US" sz="1400" b="0" i="0" u="none" strike="noStrike" cap="none" normalizeH="0" baseline="0" dirty="0" smtClean="0">
                <a:ln>
                  <a:noFill/>
                </a:ln>
                <a:effectLst/>
                <a:latin typeface="Comic Sans MS" pitchFamily="66" charset="0"/>
                <a:cs typeface="Arial" pitchFamily="34" charset="0"/>
              </a:rPr>
              <a:t>pace </a:t>
            </a:r>
            <a:r>
              <a:rPr lang="en-US" sz="1400" dirty="0" smtClean="0">
                <a:latin typeface="Comic Sans MS" pitchFamily="66" charset="0"/>
                <a:cs typeface="Arial" pitchFamily="34" charset="0"/>
              </a:rPr>
              <a:t>S</a:t>
            </a:r>
            <a:r>
              <a:rPr kumimoji="0" lang="en-US" sz="1400" b="0" i="0" u="none" strike="noStrike" cap="none" normalizeH="0" baseline="0" dirty="0" smtClean="0">
                <a:ln>
                  <a:noFill/>
                </a:ln>
                <a:effectLst/>
                <a:latin typeface="Comic Sans MS" pitchFamily="66" charset="0"/>
                <a:cs typeface="Arial" pitchFamily="34" charset="0"/>
              </a:rPr>
              <a:t>huttle named </a:t>
            </a:r>
            <a:r>
              <a:rPr lang="en-US" sz="1400" dirty="0" smtClean="0">
                <a:latin typeface="Comic Sans MS" pitchFamily="66" charset="0"/>
                <a:cs typeface="Arial" pitchFamily="34" charset="0"/>
              </a:rPr>
              <a:t>C</a:t>
            </a:r>
            <a:r>
              <a:rPr kumimoji="0" lang="en-US" sz="1400" b="0" i="0" u="none" strike="noStrike" cap="none" normalizeH="0" baseline="0" dirty="0" smtClean="0">
                <a:ln>
                  <a:noFill/>
                </a:ln>
                <a:effectLst/>
                <a:latin typeface="Comic Sans MS" pitchFamily="66" charset="0"/>
                <a:cs typeface="Arial" pitchFamily="34" charset="0"/>
              </a:rPr>
              <a:t>olumbia was launched on April12th 1981. The space journey lasted 54 hours and 21 minutes </a:t>
            </a:r>
            <a:r>
              <a:rPr kumimoji="0" lang="en-US" sz="900" b="0" i="0" u="none" strike="noStrike" cap="none" normalizeH="0" baseline="0" dirty="0" smtClean="0">
                <a:ln>
                  <a:noFill/>
                </a:ln>
                <a:solidFill>
                  <a:srgbClr val="FFFFFF"/>
                </a:solidFill>
                <a:effectLst/>
                <a:latin typeface="Open Sans"/>
                <a:cs typeface="Arial" pitchFamily="34" charset="0"/>
              </a:rPr>
              <a:t>.</a:t>
            </a:r>
          </a:p>
          <a:p>
            <a:pPr marL="0" marR="0" lvl="0" indent="0" algn="ctr" defTabSz="914400" rtl="0" eaLnBrk="0" fontAlgn="ctr" latinLnBrk="0" hangingPunct="0">
              <a:lnSpc>
                <a:spcPct val="100000"/>
              </a:lnSpc>
              <a:spcBef>
                <a:spcPct val="0"/>
              </a:spcBef>
              <a:spcAft>
                <a:spcPct val="0"/>
              </a:spcAft>
              <a:buClrTx/>
              <a:buSzTx/>
              <a:buFontTx/>
              <a:buNone/>
              <a:tabLst/>
            </a:pPr>
            <a:r>
              <a:rPr kumimoji="0" lang="en-US" sz="800" b="0" i="0" u="none" strike="noStrike" cap="none" normalizeH="0" baseline="0" dirty="0" smtClean="0">
                <a:ln>
                  <a:noFill/>
                </a:ln>
                <a:solidFill>
                  <a:srgbClr val="FFFFFF"/>
                </a:solidFill>
                <a:effectLst/>
                <a:latin typeface="Helvetica"/>
                <a:cs typeface="Arial" pitchFamily="34" charset="0"/>
                <a:hlinkClick r:id="rId2"/>
              </a:rPr>
              <a:t>  </a:t>
            </a:r>
            <a:endParaRPr kumimoji="0" lang="en-US" sz="10000" b="0" i="0" u="none" strike="noStrike" cap="none" normalizeH="0" baseline="0" dirty="0" smtClean="0">
              <a:ln>
                <a:noFill/>
              </a:ln>
              <a:solidFill>
                <a:srgbClr val="FFFFFF"/>
              </a:solidFill>
              <a:effectLst/>
              <a:latin typeface="Helvetica"/>
              <a:cs typeface="Arial" pitchFamily="34" charset="0"/>
            </a:endParaRPr>
          </a:p>
        </p:txBody>
      </p:sp>
      <p:pic>
        <p:nvPicPr>
          <p:cNvPr id="18435" name="Picture 3" descr="https://ilab14.files.wordpress.com/2012/03/space-shuttle-columbia.jpg?w=640">
            <a:hlinkClick r:id="rId2"/>
          </p:cNvPr>
          <p:cNvPicPr>
            <a:picLocks noChangeAspect="1" noChangeArrowheads="1"/>
          </p:cNvPicPr>
          <p:nvPr/>
        </p:nvPicPr>
        <p:blipFill>
          <a:blip r:embed="rId3" cstate="print"/>
          <a:srcRect/>
          <a:stretch>
            <a:fillRect/>
          </a:stretch>
        </p:blipFill>
        <p:spPr bwMode="auto">
          <a:xfrm>
            <a:off x="2915816" y="1844824"/>
            <a:ext cx="2448272" cy="2044308"/>
          </a:xfrm>
          <a:prstGeom prst="rect">
            <a:avLst/>
          </a:prstGeom>
          <a:noFill/>
        </p:spPr>
      </p:pic>
      <p:sp>
        <p:nvSpPr>
          <p:cNvPr id="7" name="Rectangle 6"/>
          <p:cNvSpPr/>
          <p:nvPr/>
        </p:nvSpPr>
        <p:spPr>
          <a:xfrm>
            <a:off x="5580112" y="1628800"/>
            <a:ext cx="3419872" cy="2462213"/>
          </a:xfrm>
          <a:prstGeom prst="rect">
            <a:avLst/>
          </a:prstGeom>
          <a:solidFill>
            <a:schemeClr val="bg1"/>
          </a:solidFill>
        </p:spPr>
        <p:txBody>
          <a:bodyPr wrap="square">
            <a:spAutoFit/>
          </a:bodyPr>
          <a:lstStyle/>
          <a:p>
            <a:pPr algn="ctr"/>
            <a:r>
              <a:rPr lang="en-GB" sz="1400" b="1" dirty="0" smtClean="0">
                <a:latin typeface="Comic Sans MS" pitchFamily="66" charset="0"/>
              </a:rPr>
              <a:t>THE CD</a:t>
            </a:r>
          </a:p>
          <a:p>
            <a:pPr algn="ctr"/>
            <a:r>
              <a:rPr lang="en-GB" sz="1400" dirty="0" smtClean="0">
                <a:latin typeface="Comic Sans MS" pitchFamily="66" charset="0"/>
              </a:rPr>
              <a:t>CDs were launched in 1982, but only 1,000 titles were available by the end of 1983. </a:t>
            </a:r>
          </a:p>
          <a:p>
            <a:pPr algn="ctr"/>
            <a:r>
              <a:rPr lang="en-GB" sz="1400" dirty="0" smtClean="0">
                <a:latin typeface="Comic Sans MS" pitchFamily="66" charset="0"/>
              </a:rPr>
              <a:t>The first album was Billy Joel's </a:t>
            </a:r>
            <a:r>
              <a:rPr lang="en-GB" sz="1400" i="1" dirty="0" smtClean="0">
                <a:latin typeface="Comic Sans MS" pitchFamily="66" charset="0"/>
              </a:rPr>
              <a:t>52nd Street</a:t>
            </a:r>
            <a:r>
              <a:rPr lang="en-GB" sz="1400" dirty="0" smtClean="0">
                <a:latin typeface="Comic Sans MS" pitchFamily="66" charset="0"/>
              </a:rPr>
              <a:t> and the first song, released on the first CD, was </a:t>
            </a:r>
            <a:r>
              <a:rPr lang="en-GB" sz="1400" i="1" dirty="0" smtClean="0">
                <a:latin typeface="Comic Sans MS" pitchFamily="66" charset="0"/>
              </a:rPr>
              <a:t>The Visitors</a:t>
            </a:r>
            <a:r>
              <a:rPr lang="en-GB" sz="1400" dirty="0" smtClean="0">
                <a:latin typeface="Comic Sans MS" pitchFamily="66" charset="0"/>
              </a:rPr>
              <a:t> by ABBA. Dire Straits' </a:t>
            </a:r>
            <a:r>
              <a:rPr lang="en-GB" sz="1400" i="1" dirty="0" smtClean="0">
                <a:latin typeface="Comic Sans MS" pitchFamily="66" charset="0"/>
              </a:rPr>
              <a:t>Brothers In Arms</a:t>
            </a:r>
            <a:r>
              <a:rPr lang="en-GB" sz="1400" dirty="0" smtClean="0">
                <a:latin typeface="Comic Sans MS" pitchFamily="66" charset="0"/>
              </a:rPr>
              <a:t> CD was the first to sell over one million copies making it the world's most successful CD album.</a:t>
            </a:r>
            <a:endParaRPr lang="en-GB" sz="1400" dirty="0">
              <a:latin typeface="Comic Sans MS" pitchFamily="66" charset="0"/>
            </a:endParaRPr>
          </a:p>
        </p:txBody>
      </p:sp>
      <p:pic>
        <p:nvPicPr>
          <p:cNvPr id="18437" name="Picture 5" descr="https://fanart.tv/fanart/music/614e3804-7d34-41ba-857f-811bad7c2b7a/cdart/brothers-in-arms-4dfd1272ddfeb.png"/>
          <p:cNvPicPr>
            <a:picLocks noChangeAspect="1" noChangeArrowheads="1"/>
          </p:cNvPicPr>
          <p:nvPr/>
        </p:nvPicPr>
        <p:blipFill>
          <a:blip r:embed="rId4" cstate="print"/>
          <a:srcRect/>
          <a:stretch>
            <a:fillRect/>
          </a:stretch>
        </p:blipFill>
        <p:spPr bwMode="auto">
          <a:xfrm>
            <a:off x="7092280" y="4005064"/>
            <a:ext cx="2051720" cy="2016224"/>
          </a:xfrm>
          <a:prstGeom prst="rect">
            <a:avLst/>
          </a:prstGeom>
          <a:noFill/>
        </p:spPr>
      </p:pic>
      <p:pic>
        <p:nvPicPr>
          <p:cNvPr id="18439" name="Picture 7" descr="IMB 5150"/>
          <p:cNvPicPr>
            <a:picLocks noChangeAspect="1" noChangeArrowheads="1"/>
          </p:cNvPicPr>
          <p:nvPr/>
        </p:nvPicPr>
        <p:blipFill>
          <a:blip r:embed="rId5" cstate="print"/>
          <a:srcRect/>
          <a:stretch>
            <a:fillRect/>
          </a:stretch>
        </p:blipFill>
        <p:spPr bwMode="auto">
          <a:xfrm>
            <a:off x="107504" y="4005064"/>
            <a:ext cx="2791695" cy="2016224"/>
          </a:xfrm>
          <a:prstGeom prst="rect">
            <a:avLst/>
          </a:prstGeom>
          <a:noFill/>
        </p:spPr>
      </p:pic>
      <p:sp>
        <p:nvSpPr>
          <p:cNvPr id="9" name="Rectangle 8"/>
          <p:cNvSpPr/>
          <p:nvPr/>
        </p:nvSpPr>
        <p:spPr>
          <a:xfrm>
            <a:off x="2915816" y="4221088"/>
            <a:ext cx="3744416" cy="2462213"/>
          </a:xfrm>
          <a:prstGeom prst="rect">
            <a:avLst/>
          </a:prstGeom>
          <a:solidFill>
            <a:schemeClr val="bg1"/>
          </a:solidFill>
        </p:spPr>
        <p:txBody>
          <a:bodyPr wrap="square">
            <a:spAutoFit/>
          </a:bodyPr>
          <a:lstStyle/>
          <a:p>
            <a:pPr algn="ctr"/>
            <a:r>
              <a:rPr lang="en-GB" sz="1400" b="1" dirty="0" smtClean="0">
                <a:latin typeface="Comic Sans MS" pitchFamily="66" charset="0"/>
              </a:rPr>
              <a:t>THE PERSONAL COMPUTER </a:t>
            </a:r>
          </a:p>
          <a:p>
            <a:r>
              <a:rPr lang="en-GB" sz="1400" dirty="0" smtClean="0">
                <a:latin typeface="Comic Sans MS" pitchFamily="66" charset="0"/>
              </a:rPr>
              <a:t>IBM released its IBM 5150 on 12 August 1981. </a:t>
            </a:r>
          </a:p>
          <a:p>
            <a:r>
              <a:rPr lang="en-GB" sz="1400" dirty="0" smtClean="0">
                <a:latin typeface="Comic Sans MS" pitchFamily="66" charset="0"/>
              </a:rPr>
              <a:t>The IBM 5150 had a 16-bit 8088 processor running at 4.77MHz, 16KB memory that was expandable to 256k, floppy disk drives, two RS-232 serial interfaces, and an optional colour monitor. The ROM had BASIC built-in and ran DOS 1.0, the operating system that brought us Microsoft.</a:t>
            </a:r>
            <a:endParaRPr lang="en-GB" sz="14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anim calcmode="lin" valueType="num">
                                      <p:cBhvr>
                                        <p:cTn id="9"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grpId="0" nodeType="clickEffect">
                                  <p:stCondLst>
                                    <p:cond delay="0"/>
                                  </p:stCondLst>
                                  <p:childTnLst>
                                    <p:set>
                                      <p:cBhvr>
                                        <p:cTn id="15" dur="1" fill="hold">
                                          <p:stCondLst>
                                            <p:cond delay="0"/>
                                          </p:stCondLst>
                                        </p:cTn>
                                        <p:tgtEl>
                                          <p:spTgt spid="18434"/>
                                        </p:tgtEl>
                                        <p:attrNameLst>
                                          <p:attrName>style.visibility</p:attrName>
                                        </p:attrNameLst>
                                      </p:cBhvr>
                                      <p:to>
                                        <p:strVal val="visible"/>
                                      </p:to>
                                    </p:set>
                                    <p:animEffect transition="in" filter="wheel(4)">
                                      <p:cBhvr>
                                        <p:cTn id="16" dur="2000"/>
                                        <p:tgtEl>
                                          <p:spTgt spid="18434"/>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nodeType="clickEffect">
                                  <p:stCondLst>
                                    <p:cond delay="0"/>
                                  </p:stCondLst>
                                  <p:childTnLst>
                                    <p:set>
                                      <p:cBhvr>
                                        <p:cTn id="20" dur="1" fill="hold">
                                          <p:stCondLst>
                                            <p:cond delay="0"/>
                                          </p:stCondLst>
                                        </p:cTn>
                                        <p:tgtEl>
                                          <p:spTgt spid="18435"/>
                                        </p:tgtEl>
                                        <p:attrNameLst>
                                          <p:attrName>style.visibility</p:attrName>
                                        </p:attrNameLst>
                                      </p:cBhvr>
                                      <p:to>
                                        <p:strVal val="visible"/>
                                      </p:to>
                                    </p:set>
                                    <p:animEffect transition="in" filter="wheel(4)">
                                      <p:cBhvr>
                                        <p:cTn id="21" dur="2000"/>
                                        <p:tgtEl>
                                          <p:spTgt spid="18435"/>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4" fill="hold" nodeType="clickEffect">
                                  <p:stCondLst>
                                    <p:cond delay="0"/>
                                  </p:stCondLst>
                                  <p:childTnLst>
                                    <p:set>
                                      <p:cBhvr>
                                        <p:cTn id="25" dur="1" fill="hold">
                                          <p:stCondLst>
                                            <p:cond delay="0"/>
                                          </p:stCondLst>
                                        </p:cTn>
                                        <p:tgtEl>
                                          <p:spTgt spid="18437"/>
                                        </p:tgtEl>
                                        <p:attrNameLst>
                                          <p:attrName>style.visibility</p:attrName>
                                        </p:attrNameLst>
                                      </p:cBhvr>
                                      <p:to>
                                        <p:strVal val="visible"/>
                                      </p:to>
                                    </p:set>
                                    <p:animEffect transition="in" filter="wheel(4)">
                                      <p:cBhvr>
                                        <p:cTn id="26" dur="2000"/>
                                        <p:tgtEl>
                                          <p:spTgt spid="18437"/>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heel(4)">
                                      <p:cBhvr>
                                        <p:cTn id="31" dur="20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4" fill="hold" nodeType="clickEffect">
                                  <p:stCondLst>
                                    <p:cond delay="0"/>
                                  </p:stCondLst>
                                  <p:childTnLst>
                                    <p:set>
                                      <p:cBhvr>
                                        <p:cTn id="35" dur="1" fill="hold">
                                          <p:stCondLst>
                                            <p:cond delay="0"/>
                                          </p:stCondLst>
                                        </p:cTn>
                                        <p:tgtEl>
                                          <p:spTgt spid="18439"/>
                                        </p:tgtEl>
                                        <p:attrNameLst>
                                          <p:attrName>style.visibility</p:attrName>
                                        </p:attrNameLst>
                                      </p:cBhvr>
                                      <p:to>
                                        <p:strVal val="visible"/>
                                      </p:to>
                                    </p:set>
                                    <p:animEffect transition="in" filter="wheel(4)">
                                      <p:cBhvr>
                                        <p:cTn id="36" dur="2000"/>
                                        <p:tgtEl>
                                          <p:spTgt spid="18439"/>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4"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heel(4)">
                                      <p:cBhvr>
                                        <p:cTn id="4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8434" grpId="0" animBg="1"/>
      <p:bldP spid="7"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Dynatac"/>
          <p:cNvPicPr>
            <a:picLocks noChangeAspect="1" noChangeArrowheads="1"/>
          </p:cNvPicPr>
          <p:nvPr/>
        </p:nvPicPr>
        <p:blipFill>
          <a:blip r:embed="rId2" cstate="print"/>
          <a:srcRect/>
          <a:stretch>
            <a:fillRect/>
          </a:stretch>
        </p:blipFill>
        <p:spPr bwMode="auto">
          <a:xfrm flipH="1">
            <a:off x="467544" y="188640"/>
            <a:ext cx="1058822" cy="2592288"/>
          </a:xfrm>
          <a:prstGeom prst="rect">
            <a:avLst/>
          </a:prstGeom>
          <a:noFill/>
        </p:spPr>
      </p:pic>
      <p:sp>
        <p:nvSpPr>
          <p:cNvPr id="5" name="Rectangle 4"/>
          <p:cNvSpPr/>
          <p:nvPr/>
        </p:nvSpPr>
        <p:spPr>
          <a:xfrm>
            <a:off x="1547664" y="476672"/>
            <a:ext cx="4572000" cy="1200329"/>
          </a:xfrm>
          <a:prstGeom prst="rect">
            <a:avLst/>
          </a:prstGeom>
          <a:solidFill>
            <a:schemeClr val="bg1"/>
          </a:solidFill>
        </p:spPr>
        <p:txBody>
          <a:bodyPr>
            <a:spAutoFit/>
          </a:bodyPr>
          <a:lstStyle/>
          <a:p>
            <a:pPr algn="ctr"/>
            <a:r>
              <a:rPr lang="en-GB" sz="1200" b="1" dirty="0" smtClean="0">
                <a:latin typeface="Comic Sans MS" pitchFamily="66" charset="0"/>
              </a:rPr>
              <a:t>THE MOBILE PHONE</a:t>
            </a:r>
          </a:p>
          <a:p>
            <a:pPr algn="ctr"/>
            <a:r>
              <a:rPr lang="en-GB" sz="1200" dirty="0" smtClean="0">
                <a:latin typeface="Comic Sans MS" pitchFamily="66" charset="0"/>
              </a:rPr>
              <a:t>Motorola launched the </a:t>
            </a:r>
            <a:r>
              <a:rPr lang="en-GB" sz="1200" dirty="0" err="1" smtClean="0">
                <a:latin typeface="Comic Sans MS" pitchFamily="66" charset="0"/>
              </a:rPr>
              <a:t>DynaTAC</a:t>
            </a:r>
            <a:r>
              <a:rPr lang="en-GB" sz="1200" dirty="0" smtClean="0">
                <a:latin typeface="Comic Sans MS" pitchFamily="66" charset="0"/>
              </a:rPr>
              <a:t> 8000x in 1983 with the dimensions of 300x44x89mm and weighing in at a lovely and light 785g. It proudly offered you about one hour of talk time, used an LED display and had an extremely attractive aerial! </a:t>
            </a:r>
            <a:endParaRPr lang="en-GB" sz="1200" dirty="0">
              <a:latin typeface="Comic Sans MS" pitchFamily="66" charset="0"/>
            </a:endParaRPr>
          </a:p>
        </p:txBody>
      </p:sp>
      <p:pic>
        <p:nvPicPr>
          <p:cNvPr id="19461" name="Picture 5" descr="http://kmbiology.weebly.com/uploads/6/0/1/1/6011704/7300432.gif?241"/>
          <p:cNvPicPr>
            <a:picLocks noChangeAspect="1" noChangeArrowheads="1"/>
          </p:cNvPicPr>
          <p:nvPr/>
        </p:nvPicPr>
        <p:blipFill>
          <a:blip r:embed="rId3" cstate="print"/>
          <a:srcRect/>
          <a:stretch>
            <a:fillRect/>
          </a:stretch>
        </p:blipFill>
        <p:spPr bwMode="auto">
          <a:xfrm>
            <a:off x="7092280" y="188640"/>
            <a:ext cx="1775989" cy="2701429"/>
          </a:xfrm>
          <a:prstGeom prst="rect">
            <a:avLst/>
          </a:prstGeom>
          <a:noFill/>
        </p:spPr>
      </p:pic>
      <p:sp>
        <p:nvSpPr>
          <p:cNvPr id="7" name="Rectangle 6"/>
          <p:cNvSpPr/>
          <p:nvPr/>
        </p:nvSpPr>
        <p:spPr>
          <a:xfrm>
            <a:off x="4355976" y="2924945"/>
            <a:ext cx="4572000" cy="2031325"/>
          </a:xfrm>
          <a:prstGeom prst="rect">
            <a:avLst/>
          </a:prstGeom>
          <a:solidFill>
            <a:schemeClr val="bg1"/>
          </a:solidFill>
        </p:spPr>
        <p:txBody>
          <a:bodyPr wrap="square">
            <a:spAutoFit/>
          </a:bodyPr>
          <a:lstStyle/>
          <a:p>
            <a:pPr algn="ctr"/>
            <a:r>
              <a:rPr lang="en-GB" sz="1200" b="1" dirty="0" smtClean="0">
                <a:latin typeface="Comic Sans MS" pitchFamily="66" charset="0"/>
              </a:rPr>
              <a:t>DNA FINGERPRINTING</a:t>
            </a:r>
            <a:r>
              <a:rPr lang="en-GB" dirty="0" smtClean="0"/>
              <a:t/>
            </a:r>
            <a:br>
              <a:rPr lang="en-GB" dirty="0" smtClean="0"/>
            </a:br>
            <a:r>
              <a:rPr lang="en-GB" sz="1200" dirty="0" smtClean="0">
                <a:latin typeface="Comic Sans MS" pitchFamily="66" charset="0"/>
              </a:rPr>
              <a:t>In 1984, British geneticist Alec </a:t>
            </a:r>
            <a:r>
              <a:rPr lang="en-GB" sz="1200" dirty="0" err="1" smtClean="0">
                <a:latin typeface="Comic Sans MS" pitchFamily="66" charset="0"/>
              </a:rPr>
              <a:t>Jeffreys</a:t>
            </a:r>
            <a:r>
              <a:rPr lang="en-GB" sz="1200" dirty="0" smtClean="0">
                <a:latin typeface="Comic Sans MS" pitchFamily="66" charset="0"/>
              </a:rPr>
              <a:t> accidentally discovered that every person has a unique DNA profile. The unique genetic profiles are derived from the profiles of one's parents, which means that lineage can be traced back through generations with DNA testing. Alec </a:t>
            </a:r>
            <a:r>
              <a:rPr lang="en-GB" sz="1200" dirty="0" err="1" smtClean="0">
                <a:latin typeface="Comic Sans MS" pitchFamily="66" charset="0"/>
              </a:rPr>
              <a:t>Jeffreys</a:t>
            </a:r>
            <a:r>
              <a:rPr lang="en-GB" sz="1200" dirty="0" smtClean="0">
                <a:latin typeface="Comic Sans MS" pitchFamily="66" charset="0"/>
              </a:rPr>
              <a:t> was knighted for his invention that changed the face of science forever. The world of forensic science owes its development to DNA fingerprinting.</a:t>
            </a:r>
            <a:r>
              <a:rPr lang="en-GB" dirty="0" smtClean="0"/>
              <a:t/>
            </a:r>
            <a:br>
              <a:rPr lang="en-GB" dirty="0" smtClean="0"/>
            </a:br>
            <a:endParaRPr lang="en-GB" dirty="0"/>
          </a:p>
        </p:txBody>
      </p:sp>
      <p:pic>
        <p:nvPicPr>
          <p:cNvPr id="19463" name="Picture 7" descr="http://images.jagran.com/heart_artificial_221213.jpg"/>
          <p:cNvPicPr>
            <a:picLocks noChangeAspect="1" noChangeArrowheads="1"/>
          </p:cNvPicPr>
          <p:nvPr/>
        </p:nvPicPr>
        <p:blipFill>
          <a:blip r:embed="rId4" cstate="print"/>
          <a:srcRect/>
          <a:stretch>
            <a:fillRect/>
          </a:stretch>
        </p:blipFill>
        <p:spPr bwMode="auto">
          <a:xfrm>
            <a:off x="755576" y="5085184"/>
            <a:ext cx="2952328" cy="1498328"/>
          </a:xfrm>
          <a:prstGeom prst="rect">
            <a:avLst/>
          </a:prstGeom>
          <a:noFill/>
        </p:spPr>
      </p:pic>
      <p:sp>
        <p:nvSpPr>
          <p:cNvPr id="9" name="Rectangle 8"/>
          <p:cNvSpPr/>
          <p:nvPr/>
        </p:nvSpPr>
        <p:spPr>
          <a:xfrm>
            <a:off x="539552" y="2852936"/>
            <a:ext cx="3203848" cy="2215991"/>
          </a:xfrm>
          <a:prstGeom prst="rect">
            <a:avLst/>
          </a:prstGeom>
          <a:solidFill>
            <a:schemeClr val="bg1"/>
          </a:solidFill>
        </p:spPr>
        <p:txBody>
          <a:bodyPr wrap="square">
            <a:spAutoFit/>
          </a:bodyPr>
          <a:lstStyle/>
          <a:p>
            <a:pPr algn="ctr"/>
            <a:r>
              <a:rPr lang="en-GB" sz="1200" b="1" dirty="0" smtClean="0">
                <a:latin typeface="Comic Sans MS" pitchFamily="66" charset="0"/>
              </a:rPr>
              <a:t>ARTIFICIAL HUMAN HEART</a:t>
            </a:r>
            <a:r>
              <a:rPr lang="en-GB" dirty="0" smtClean="0"/>
              <a:t/>
            </a:r>
            <a:br>
              <a:rPr lang="en-GB" dirty="0" smtClean="0"/>
            </a:br>
            <a:r>
              <a:rPr lang="en-GB" sz="1200" dirty="0" smtClean="0">
                <a:latin typeface="Comic Sans MS" pitchFamily="66" charset="0"/>
              </a:rPr>
              <a:t>The first artificial heart was implanted into a man named </a:t>
            </a:r>
          </a:p>
          <a:p>
            <a:pPr algn="ctr"/>
            <a:r>
              <a:rPr lang="en-GB" sz="1200" dirty="0" smtClean="0">
                <a:latin typeface="Comic Sans MS" pitchFamily="66" charset="0"/>
              </a:rPr>
              <a:t>Dr. Barney Clark on December 2 1982. He survived for 112 days. The heart was created by Dr. Robert </a:t>
            </a:r>
            <a:r>
              <a:rPr lang="en-GB" sz="1200" dirty="0" err="1" smtClean="0">
                <a:latin typeface="Comic Sans MS" pitchFamily="66" charset="0"/>
              </a:rPr>
              <a:t>Jarvik</a:t>
            </a:r>
            <a:r>
              <a:rPr lang="en-GB" sz="1200" dirty="0" smtClean="0">
                <a:latin typeface="Comic Sans MS" pitchFamily="66" charset="0"/>
              </a:rPr>
              <a:t> and perfected over years of experimentation. The artificial heart's shape and design were oval so that it would fit into the human chest. </a:t>
            </a:r>
            <a:r>
              <a:rPr lang="en-GB" dirty="0" smtClean="0"/>
              <a:t/>
            </a:r>
            <a:br>
              <a:rPr lang="en-GB" dirty="0" smtClean="0"/>
            </a:br>
            <a:endParaRPr lang="en-GB" dirty="0"/>
          </a:p>
        </p:txBody>
      </p:sp>
      <p:sp>
        <p:nvSpPr>
          <p:cNvPr id="10" name="TextBox 9"/>
          <p:cNvSpPr txBox="1"/>
          <p:nvPr/>
        </p:nvSpPr>
        <p:spPr>
          <a:xfrm>
            <a:off x="4644008" y="5085184"/>
            <a:ext cx="3816424" cy="1384995"/>
          </a:xfrm>
          <a:prstGeom prst="rect">
            <a:avLst/>
          </a:prstGeom>
          <a:solidFill>
            <a:schemeClr val="bg1"/>
          </a:solidFill>
        </p:spPr>
        <p:txBody>
          <a:bodyPr wrap="square" rtlCol="0">
            <a:spAutoFit/>
          </a:bodyPr>
          <a:lstStyle/>
          <a:p>
            <a:pPr algn="ctr"/>
            <a:r>
              <a:rPr lang="en-GB" sz="1200" b="1" dirty="0" smtClean="0">
                <a:latin typeface="Comic Sans MS" pitchFamily="66" charset="0"/>
              </a:rPr>
              <a:t>OTHER INVENTIONS INCLUDED</a:t>
            </a:r>
            <a:r>
              <a:rPr lang="en-GB" sz="1200" dirty="0" smtClean="0">
                <a:latin typeface="Comic Sans MS" pitchFamily="66" charset="0"/>
              </a:rPr>
              <a:t>:</a:t>
            </a:r>
          </a:p>
          <a:p>
            <a:pPr algn="ctr"/>
            <a:r>
              <a:rPr lang="en-GB" sz="1200" dirty="0" smtClean="0">
                <a:latin typeface="Comic Sans MS" pitchFamily="66" charset="0"/>
              </a:rPr>
              <a:t>Hepatitis Vaccine</a:t>
            </a:r>
          </a:p>
          <a:p>
            <a:pPr algn="ctr"/>
            <a:r>
              <a:rPr lang="en-GB" sz="1200" dirty="0" smtClean="0">
                <a:latin typeface="Comic Sans MS" pitchFamily="66" charset="0"/>
              </a:rPr>
              <a:t>Disposable Contact lenses</a:t>
            </a:r>
          </a:p>
          <a:p>
            <a:pPr algn="ctr"/>
            <a:r>
              <a:rPr lang="en-GB" sz="1200" dirty="0" smtClean="0">
                <a:latin typeface="Comic Sans MS" pitchFamily="66" charset="0"/>
              </a:rPr>
              <a:t>Disposable Cameras</a:t>
            </a:r>
          </a:p>
          <a:p>
            <a:pPr algn="ctr"/>
            <a:r>
              <a:rPr lang="en-GB" sz="1200" dirty="0" smtClean="0">
                <a:latin typeface="Comic Sans MS" pitchFamily="66" charset="0"/>
              </a:rPr>
              <a:t>Camcorder</a:t>
            </a:r>
          </a:p>
          <a:p>
            <a:pPr algn="ctr"/>
            <a:r>
              <a:rPr lang="en-GB" sz="1200" dirty="0" smtClean="0">
                <a:latin typeface="Comic Sans MS" pitchFamily="66" charset="0"/>
              </a:rPr>
              <a:t>First 3-D Video Game</a:t>
            </a:r>
          </a:p>
          <a:p>
            <a:pPr algn="ctr"/>
            <a:r>
              <a:rPr lang="en-GB" sz="1200" dirty="0" smtClean="0">
                <a:latin typeface="Comic Sans MS" pitchFamily="66" charset="0"/>
              </a:rPr>
              <a:t>Synthetic Skin</a:t>
            </a:r>
            <a:endParaRPr lang="en-GB" sz="1200" dirty="0">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heel(4)">
                                      <p:cBhvr>
                                        <p:cTn id="7" dur="2000"/>
                                        <p:tgtEl>
                                          <p:spTgt spid="19459"/>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wheel(4)">
                                      <p:cBhvr>
                                        <p:cTn id="17" dur="2000"/>
                                        <p:tgtEl>
                                          <p:spTgt spid="19461"/>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19463"/>
                                        </p:tgtEl>
                                        <p:attrNameLst>
                                          <p:attrName>style.visibility</p:attrName>
                                        </p:attrNameLst>
                                      </p:cBhvr>
                                      <p:to>
                                        <p:strVal val="visible"/>
                                      </p:to>
                                    </p:set>
                                    <p:animEffect transition="in" filter="wheel(4)">
                                      <p:cBhvr>
                                        <p:cTn id="27" dur="2000"/>
                                        <p:tgtEl>
                                          <p:spTgt spid="19463"/>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heel(4)">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heel(4)">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5517232"/>
            <a:ext cx="6336704" cy="1143000"/>
          </a:xfrm>
          <a:solidFill>
            <a:srgbClr val="00B050"/>
          </a:solidFill>
        </p:spPr>
        <p:txBody>
          <a:bodyPr>
            <a:noAutofit/>
          </a:bodyPr>
          <a:lstStyle/>
          <a:p>
            <a:r>
              <a:rPr lang="en-GB" sz="8800" dirty="0" smtClean="0">
                <a:latin typeface="Broadway" pitchFamily="82" charset="0"/>
              </a:rPr>
              <a:t>Television</a:t>
            </a:r>
            <a:endParaRPr lang="en-GB" sz="8800" dirty="0">
              <a:latin typeface="Broadway" pitchFamily="82" charset="0"/>
            </a:endParaRPr>
          </a:p>
        </p:txBody>
      </p:sp>
      <p:pic>
        <p:nvPicPr>
          <p:cNvPr id="20484" name="Picture 4" descr="http://www.smallfilms.co.uk/ivor/ivor1.jpg"/>
          <p:cNvPicPr>
            <a:picLocks noChangeAspect="1" noChangeArrowheads="1"/>
          </p:cNvPicPr>
          <p:nvPr/>
        </p:nvPicPr>
        <p:blipFill>
          <a:blip r:embed="rId2" cstate="print"/>
          <a:srcRect/>
          <a:stretch>
            <a:fillRect/>
          </a:stretch>
        </p:blipFill>
        <p:spPr bwMode="auto">
          <a:xfrm>
            <a:off x="107504" y="116632"/>
            <a:ext cx="2117954" cy="1728192"/>
          </a:xfrm>
          <a:prstGeom prst="rect">
            <a:avLst/>
          </a:prstGeom>
          <a:noFill/>
        </p:spPr>
      </p:pic>
      <p:sp>
        <p:nvSpPr>
          <p:cNvPr id="6" name="TextBox 5"/>
          <p:cNvSpPr txBox="1"/>
          <p:nvPr/>
        </p:nvSpPr>
        <p:spPr>
          <a:xfrm>
            <a:off x="467544" y="1844824"/>
            <a:ext cx="1368152" cy="276999"/>
          </a:xfrm>
          <a:prstGeom prst="rect">
            <a:avLst/>
          </a:prstGeom>
          <a:solidFill>
            <a:schemeClr val="bg1"/>
          </a:solidFill>
        </p:spPr>
        <p:txBody>
          <a:bodyPr wrap="square" rtlCol="0">
            <a:spAutoFit/>
          </a:bodyPr>
          <a:lstStyle/>
          <a:p>
            <a:pPr algn="ctr"/>
            <a:r>
              <a:rPr lang="en-GB" sz="1200" dirty="0" err="1" smtClean="0">
                <a:latin typeface="Comic Sans MS" pitchFamily="66" charset="0"/>
              </a:rPr>
              <a:t>Ivor</a:t>
            </a:r>
            <a:r>
              <a:rPr lang="en-GB" sz="1200" dirty="0" smtClean="0">
                <a:latin typeface="Comic Sans MS" pitchFamily="66" charset="0"/>
              </a:rPr>
              <a:t> the Engine</a:t>
            </a:r>
            <a:endParaRPr lang="en-GB" sz="1200" dirty="0">
              <a:latin typeface="Comic Sans MS" pitchFamily="66" charset="0"/>
            </a:endParaRPr>
          </a:p>
        </p:txBody>
      </p:sp>
      <p:pic>
        <p:nvPicPr>
          <p:cNvPr id="20486" name="Picture 6" descr="http://www.bbc.co.uk/cult/classic/bagpuss/gallery/images/340/09bagpuss_yaffle.jpg"/>
          <p:cNvPicPr>
            <a:picLocks noChangeAspect="1" noChangeArrowheads="1"/>
          </p:cNvPicPr>
          <p:nvPr/>
        </p:nvPicPr>
        <p:blipFill>
          <a:blip r:embed="rId3" cstate="print"/>
          <a:srcRect/>
          <a:stretch>
            <a:fillRect/>
          </a:stretch>
        </p:blipFill>
        <p:spPr bwMode="auto">
          <a:xfrm>
            <a:off x="7236296" y="116632"/>
            <a:ext cx="1728192" cy="1296144"/>
          </a:xfrm>
          <a:prstGeom prst="rect">
            <a:avLst/>
          </a:prstGeom>
          <a:noFill/>
        </p:spPr>
      </p:pic>
      <p:sp>
        <p:nvSpPr>
          <p:cNvPr id="9" name="Rectangle 8"/>
          <p:cNvSpPr/>
          <p:nvPr/>
        </p:nvSpPr>
        <p:spPr>
          <a:xfrm>
            <a:off x="7812360" y="1412776"/>
            <a:ext cx="755336" cy="276999"/>
          </a:xfrm>
          <a:prstGeom prst="rect">
            <a:avLst/>
          </a:prstGeom>
          <a:solidFill>
            <a:schemeClr val="bg1"/>
          </a:solidFill>
        </p:spPr>
        <p:txBody>
          <a:bodyPr wrap="none">
            <a:spAutoFit/>
          </a:bodyPr>
          <a:lstStyle/>
          <a:p>
            <a:pPr algn="ctr"/>
            <a:r>
              <a:rPr lang="en-GB" sz="1200" dirty="0" err="1" smtClean="0">
                <a:latin typeface="Comic Sans MS" pitchFamily="66" charset="0"/>
              </a:rPr>
              <a:t>Bagpuss</a:t>
            </a:r>
            <a:endParaRPr lang="en-GB" sz="1200" dirty="0">
              <a:latin typeface="Comic Sans MS" pitchFamily="66" charset="0"/>
            </a:endParaRPr>
          </a:p>
        </p:txBody>
      </p:sp>
      <p:sp>
        <p:nvSpPr>
          <p:cNvPr id="20490" name="AutoShape 10" descr="http://www.google.co.uk/url?sa=i&amp;source=images&amp;cd=&amp;docid=bskRqchQvHAKQM&amp;tbnid=U8XtB2cM7fQ1OM:&amp;ved=0CAUQjBw&amp;url=http%3A%2F%2Fimg1.wikia.nocookie.net%2F__cb20120406194359%2Fmuppet%2Fimages%2F8%2F8b%2FTms-muppets-cast.jpg&amp;ei=rRUfVMDOFYHg7QbxtoHwCw&amp;psig=AFQjCNEKmnbNB_0yZ_HxJxPONAc_d3ADWg&amp;ust=1411409709478489"/>
          <p:cNvSpPr>
            <a:spLocks noChangeAspect="1" noChangeArrowheads="1"/>
          </p:cNvSpPr>
          <p:nvPr/>
        </p:nvSpPr>
        <p:spPr bwMode="auto">
          <a:xfrm>
            <a:off x="63500" y="-136525"/>
            <a:ext cx="6219825" cy="91725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492" name="AutoShape 12" descr="http://www.google.co.uk/url?sa=i&amp;source=images&amp;cd=&amp;docid=bskRqchQvHAKQM&amp;tbnid=U8XtB2cM7fQ1OM:&amp;ved=0CAUQjBw&amp;url=http%3A%2F%2Fimg1.wikia.nocookie.net%2F__cb20120406194359%2Fmuppet%2Fimages%2F8%2F8b%2FTms-muppets-cast.jpg&amp;ei=rRUfVMDOFYHg7QbxtoHwCw&amp;psig=AFQjCNEKmnbNB_0yZ_HxJxPONAc_d3ADWg&amp;ust=1411409709478489"/>
          <p:cNvSpPr>
            <a:spLocks noChangeAspect="1" noChangeArrowheads="1"/>
          </p:cNvSpPr>
          <p:nvPr/>
        </p:nvSpPr>
        <p:spPr bwMode="auto">
          <a:xfrm>
            <a:off x="63500" y="-136525"/>
            <a:ext cx="6219825" cy="91725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0494" name="AutoShape 14" descr="http://www.google.co.uk/url?sa=i&amp;source=images&amp;cd=&amp;docid=bskRqchQvHAKQM&amp;tbnid=U8XtB2cM7fQ1OM:&amp;ved=0CAUQjBw&amp;url=http%3A%2F%2Fimg1.wikia.nocookie.net%2F__cb20120406194359%2Fmuppet%2Fimages%2F8%2F8b%2FTms-muppets-cast.jpg&amp;ei=rRUfVMDOFYHg7QbxtoHwCw&amp;psig=AFQjCNEKmnbNB_0yZ_HxJxPONAc_d3ADWg&amp;ust=1411409709478489"/>
          <p:cNvSpPr>
            <a:spLocks noChangeAspect="1" noChangeArrowheads="1"/>
          </p:cNvSpPr>
          <p:nvPr/>
        </p:nvSpPr>
        <p:spPr bwMode="auto">
          <a:xfrm>
            <a:off x="63500" y="-136525"/>
            <a:ext cx="6219825" cy="9172575"/>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0496" name="Picture 16" descr="http://www.themorningpint.com/wp-content/uploads/2012/12/muppet-show-cast.jpg"/>
          <p:cNvPicPr>
            <a:picLocks noChangeAspect="1" noChangeArrowheads="1"/>
          </p:cNvPicPr>
          <p:nvPr/>
        </p:nvPicPr>
        <p:blipFill>
          <a:blip r:embed="rId4" cstate="print"/>
          <a:srcRect/>
          <a:stretch>
            <a:fillRect/>
          </a:stretch>
        </p:blipFill>
        <p:spPr bwMode="auto">
          <a:xfrm>
            <a:off x="7452320" y="3717032"/>
            <a:ext cx="1513054" cy="1728192"/>
          </a:xfrm>
          <a:prstGeom prst="rect">
            <a:avLst/>
          </a:prstGeom>
          <a:noFill/>
        </p:spPr>
      </p:pic>
      <p:pic>
        <p:nvPicPr>
          <p:cNvPr id="20498" name="Picture 18" descr="http://www.kqed.org/assets/img/tv/programs/sesamestreet-300x300.jpg"/>
          <p:cNvPicPr>
            <a:picLocks noChangeAspect="1" noChangeArrowheads="1"/>
          </p:cNvPicPr>
          <p:nvPr/>
        </p:nvPicPr>
        <p:blipFill>
          <a:blip r:embed="rId5" cstate="print"/>
          <a:srcRect/>
          <a:stretch>
            <a:fillRect/>
          </a:stretch>
        </p:blipFill>
        <p:spPr bwMode="auto">
          <a:xfrm>
            <a:off x="2483768" y="332656"/>
            <a:ext cx="1728192" cy="1728192"/>
          </a:xfrm>
          <a:prstGeom prst="rect">
            <a:avLst/>
          </a:prstGeom>
          <a:noFill/>
        </p:spPr>
      </p:pic>
      <p:pic>
        <p:nvPicPr>
          <p:cNvPr id="20500" name="Picture 20" descr="http://www.clarewildmancoaching.co.uk/wp-content/uploads/2014/03/Mr_Benn.jpg"/>
          <p:cNvPicPr>
            <a:picLocks noChangeAspect="1" noChangeArrowheads="1"/>
          </p:cNvPicPr>
          <p:nvPr/>
        </p:nvPicPr>
        <p:blipFill>
          <a:blip r:embed="rId6" cstate="print"/>
          <a:srcRect/>
          <a:stretch>
            <a:fillRect/>
          </a:stretch>
        </p:blipFill>
        <p:spPr bwMode="auto">
          <a:xfrm>
            <a:off x="4427984" y="116632"/>
            <a:ext cx="1261269" cy="1261269"/>
          </a:xfrm>
          <a:prstGeom prst="rect">
            <a:avLst/>
          </a:prstGeom>
          <a:noFill/>
        </p:spPr>
      </p:pic>
      <p:sp>
        <p:nvSpPr>
          <p:cNvPr id="16" name="TextBox 15"/>
          <p:cNvSpPr txBox="1"/>
          <p:nvPr/>
        </p:nvSpPr>
        <p:spPr>
          <a:xfrm>
            <a:off x="323528" y="2204864"/>
            <a:ext cx="5040560" cy="369332"/>
          </a:xfrm>
          <a:prstGeom prst="rect">
            <a:avLst/>
          </a:prstGeom>
          <a:solidFill>
            <a:schemeClr val="bg1"/>
          </a:solidFill>
        </p:spPr>
        <p:txBody>
          <a:bodyPr wrap="square" rtlCol="0">
            <a:spAutoFit/>
          </a:bodyPr>
          <a:lstStyle/>
          <a:p>
            <a:pPr algn="ctr"/>
            <a:r>
              <a:rPr lang="en-GB" b="1" dirty="0" smtClean="0">
                <a:latin typeface="Comic Sans MS" pitchFamily="66" charset="0"/>
              </a:rPr>
              <a:t>The most popular TV shows were:</a:t>
            </a:r>
            <a:endParaRPr lang="en-GB" b="1" dirty="0">
              <a:latin typeface="Comic Sans MS" pitchFamily="66" charset="0"/>
            </a:endParaRPr>
          </a:p>
        </p:txBody>
      </p:sp>
      <p:pic>
        <p:nvPicPr>
          <p:cNvPr id="20502" name="Picture 22" descr="http://geek-news.mtv.com/wp-content/uploads/geek/2012/09/motu_cover.jpg"/>
          <p:cNvPicPr>
            <a:picLocks noChangeAspect="1" noChangeArrowheads="1"/>
          </p:cNvPicPr>
          <p:nvPr/>
        </p:nvPicPr>
        <p:blipFill>
          <a:blip r:embed="rId7" cstate="print"/>
          <a:srcRect/>
          <a:stretch>
            <a:fillRect/>
          </a:stretch>
        </p:blipFill>
        <p:spPr bwMode="auto">
          <a:xfrm>
            <a:off x="4716016" y="4005064"/>
            <a:ext cx="1578212" cy="1368152"/>
          </a:xfrm>
          <a:prstGeom prst="rect">
            <a:avLst/>
          </a:prstGeom>
          <a:noFill/>
        </p:spPr>
      </p:pic>
      <p:pic>
        <p:nvPicPr>
          <p:cNvPr id="20504" name="Picture 24" descr="http://imgcdn.geocaching.com/cache/large/ead5323a-9295-434e-9fb7-65748e1db1d8.jpg"/>
          <p:cNvPicPr>
            <a:picLocks noChangeAspect="1" noChangeArrowheads="1"/>
          </p:cNvPicPr>
          <p:nvPr/>
        </p:nvPicPr>
        <p:blipFill>
          <a:blip r:embed="rId8" cstate="print"/>
          <a:srcRect/>
          <a:stretch>
            <a:fillRect/>
          </a:stretch>
        </p:blipFill>
        <p:spPr bwMode="auto">
          <a:xfrm>
            <a:off x="5724128" y="980728"/>
            <a:ext cx="1368152" cy="1368152"/>
          </a:xfrm>
          <a:prstGeom prst="rect">
            <a:avLst/>
          </a:prstGeom>
          <a:noFill/>
        </p:spPr>
      </p:pic>
      <p:pic>
        <p:nvPicPr>
          <p:cNvPr id="20506" name="Picture 26" descr="http://www.bbc.co.uk/cult/classic/bluepeter/simonpeterjanet/gallery/images/340/4bp01.jpg"/>
          <p:cNvPicPr>
            <a:picLocks noChangeAspect="1" noChangeArrowheads="1"/>
          </p:cNvPicPr>
          <p:nvPr/>
        </p:nvPicPr>
        <p:blipFill>
          <a:blip r:embed="rId9" cstate="print"/>
          <a:srcRect/>
          <a:stretch>
            <a:fillRect/>
          </a:stretch>
        </p:blipFill>
        <p:spPr bwMode="auto">
          <a:xfrm>
            <a:off x="7164288" y="2276872"/>
            <a:ext cx="1728190" cy="1296143"/>
          </a:xfrm>
          <a:prstGeom prst="rect">
            <a:avLst/>
          </a:prstGeom>
          <a:noFill/>
        </p:spPr>
      </p:pic>
      <p:pic>
        <p:nvPicPr>
          <p:cNvPr id="20508" name="Picture 28" descr="http://jvtv.co.uk/wp-content/uploads/2014/06/Wacky-Races.png"/>
          <p:cNvPicPr>
            <a:picLocks noChangeAspect="1" noChangeArrowheads="1"/>
          </p:cNvPicPr>
          <p:nvPr/>
        </p:nvPicPr>
        <p:blipFill>
          <a:blip r:embed="rId10" cstate="print"/>
          <a:srcRect/>
          <a:stretch>
            <a:fillRect/>
          </a:stretch>
        </p:blipFill>
        <p:spPr bwMode="auto">
          <a:xfrm>
            <a:off x="5292080" y="2636912"/>
            <a:ext cx="1772196" cy="1225904"/>
          </a:xfrm>
          <a:prstGeom prst="rect">
            <a:avLst/>
          </a:prstGeom>
          <a:noFill/>
        </p:spPr>
      </p:pic>
      <p:pic>
        <p:nvPicPr>
          <p:cNvPr id="20510" name="Picture 30" descr="http://newnation.sg/wp-content/uploads/scooby-doo.jpg"/>
          <p:cNvPicPr>
            <a:picLocks noChangeAspect="1" noChangeArrowheads="1"/>
          </p:cNvPicPr>
          <p:nvPr/>
        </p:nvPicPr>
        <p:blipFill>
          <a:blip r:embed="rId11" cstate="print"/>
          <a:srcRect/>
          <a:stretch>
            <a:fillRect/>
          </a:stretch>
        </p:blipFill>
        <p:spPr bwMode="auto">
          <a:xfrm>
            <a:off x="2771800" y="2708920"/>
            <a:ext cx="1800200" cy="1264641"/>
          </a:xfrm>
          <a:prstGeom prst="rect">
            <a:avLst/>
          </a:prstGeom>
          <a:noFill/>
        </p:spPr>
      </p:pic>
      <p:sp>
        <p:nvSpPr>
          <p:cNvPr id="22" name="TextBox 21"/>
          <p:cNvSpPr txBox="1"/>
          <p:nvPr/>
        </p:nvSpPr>
        <p:spPr>
          <a:xfrm>
            <a:off x="2987824" y="3933056"/>
            <a:ext cx="1368152" cy="276999"/>
          </a:xfrm>
          <a:prstGeom prst="rect">
            <a:avLst/>
          </a:prstGeom>
          <a:solidFill>
            <a:schemeClr val="bg1"/>
          </a:solidFill>
        </p:spPr>
        <p:txBody>
          <a:bodyPr wrap="square" rtlCol="0">
            <a:spAutoFit/>
          </a:bodyPr>
          <a:lstStyle/>
          <a:p>
            <a:pPr algn="ctr"/>
            <a:r>
              <a:rPr lang="en-GB" sz="1200" dirty="0" smtClean="0">
                <a:latin typeface="Comic Sans MS" pitchFamily="66" charset="0"/>
              </a:rPr>
              <a:t>Scooby-Doo</a:t>
            </a:r>
            <a:endParaRPr lang="en-GB" sz="1200" dirty="0">
              <a:latin typeface="Comic Sans MS" pitchFamily="66" charset="0"/>
            </a:endParaRPr>
          </a:p>
        </p:txBody>
      </p:sp>
      <p:pic>
        <p:nvPicPr>
          <p:cNvPr id="20512" name="Picture 32" descr="http://www.weirdworm.com/img/people/10-bizarre-kids-tv-shows/the-clangers.jpg"/>
          <p:cNvPicPr>
            <a:picLocks noChangeAspect="1" noChangeArrowheads="1"/>
          </p:cNvPicPr>
          <p:nvPr/>
        </p:nvPicPr>
        <p:blipFill>
          <a:blip r:embed="rId12" cstate="print"/>
          <a:srcRect/>
          <a:stretch>
            <a:fillRect/>
          </a:stretch>
        </p:blipFill>
        <p:spPr bwMode="auto">
          <a:xfrm>
            <a:off x="179512" y="2636912"/>
            <a:ext cx="1229544" cy="1728192"/>
          </a:xfrm>
          <a:prstGeom prst="rect">
            <a:avLst/>
          </a:prstGeom>
          <a:noFill/>
        </p:spPr>
      </p:pic>
      <p:pic>
        <p:nvPicPr>
          <p:cNvPr id="20514" name="Picture 34" descr="http://4.bp.blogspot.com/-IqA6nSu8zYg/UQ4sQVzY-rI/AAAAAAAAApM/DzvjHjXusW0/s1600/pstreet.jpg"/>
          <p:cNvPicPr>
            <a:picLocks noChangeAspect="1" noChangeArrowheads="1"/>
          </p:cNvPicPr>
          <p:nvPr/>
        </p:nvPicPr>
        <p:blipFill>
          <a:blip r:embed="rId13" cstate="print"/>
          <a:srcRect/>
          <a:stretch>
            <a:fillRect/>
          </a:stretch>
        </p:blipFill>
        <p:spPr bwMode="auto">
          <a:xfrm>
            <a:off x="1547664" y="4293096"/>
            <a:ext cx="1512168" cy="114210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ular Callout 6"/>
          <p:cNvSpPr/>
          <p:nvPr/>
        </p:nvSpPr>
        <p:spPr>
          <a:xfrm>
            <a:off x="6660232" y="260648"/>
            <a:ext cx="2160240" cy="1152128"/>
          </a:xfrm>
          <a:prstGeom prst="wedgeRectCallout">
            <a:avLst>
              <a:gd name="adj1" fmla="val -39127"/>
              <a:gd name="adj2" fmla="val 69638"/>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400" b="1" dirty="0" smtClean="0">
                <a:solidFill>
                  <a:schemeClr val="bg1"/>
                </a:solidFill>
              </a:rPr>
              <a:t>WOW!</a:t>
            </a:r>
            <a:endParaRPr lang="en-GB" sz="5400" b="1" dirty="0">
              <a:solidFill>
                <a:schemeClr val="bg1"/>
              </a:solidFill>
            </a:endParaRPr>
          </a:p>
        </p:txBody>
      </p:sp>
      <p:sp>
        <p:nvSpPr>
          <p:cNvPr id="2" name="Title 1"/>
          <p:cNvSpPr>
            <a:spLocks noGrp="1"/>
          </p:cNvSpPr>
          <p:nvPr>
            <p:ph type="title"/>
          </p:nvPr>
        </p:nvSpPr>
        <p:spPr>
          <a:xfrm>
            <a:off x="1403648" y="1772816"/>
            <a:ext cx="6192688" cy="3168352"/>
          </a:xfrm>
          <a:solidFill>
            <a:srgbClr val="00B050"/>
          </a:solidFill>
        </p:spPr>
        <p:txBody>
          <a:bodyPr>
            <a:noAutofit/>
          </a:bodyPr>
          <a:lstStyle/>
          <a:p>
            <a:r>
              <a:rPr lang="en-GB" sz="8800" dirty="0" smtClean="0">
                <a:latin typeface="Broadway" pitchFamily="82" charset="0"/>
              </a:rPr>
              <a:t>Events of the 1980s</a:t>
            </a:r>
            <a:endParaRPr lang="en-GB" sz="8800" dirty="0">
              <a:latin typeface="Broadway" pitchFamily="82" charset="0"/>
            </a:endParaRPr>
          </a:p>
        </p:txBody>
      </p:sp>
      <p:sp>
        <p:nvSpPr>
          <p:cNvPr id="8" name="Rounded Rectangular Callout 7"/>
          <p:cNvSpPr/>
          <p:nvPr/>
        </p:nvSpPr>
        <p:spPr>
          <a:xfrm>
            <a:off x="467544" y="188640"/>
            <a:ext cx="2448272" cy="1368152"/>
          </a:xfrm>
          <a:prstGeom prst="wedgeRoundRectCallout">
            <a:avLst>
              <a:gd name="adj1" fmla="val 47856"/>
              <a:gd name="adj2" fmla="val 62500"/>
              <a:gd name="adj3" fmla="val 16667"/>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latin typeface="Lucida Handwriting" pitchFamily="66" charset="0"/>
              </a:rPr>
              <a:t>Oh my goodness!</a:t>
            </a:r>
            <a:endParaRPr lang="en-GB" sz="2800" dirty="0">
              <a:latin typeface="Lucida Handwriting" pitchFamily="66" charset="0"/>
            </a:endParaRPr>
          </a:p>
        </p:txBody>
      </p:sp>
      <p:sp>
        <p:nvSpPr>
          <p:cNvPr id="9" name="Oval Callout 8"/>
          <p:cNvSpPr/>
          <p:nvPr/>
        </p:nvSpPr>
        <p:spPr>
          <a:xfrm>
            <a:off x="2699792" y="5085184"/>
            <a:ext cx="2016224" cy="1656184"/>
          </a:xfrm>
          <a:prstGeom prst="wedgeEllipseCallout">
            <a:avLst>
              <a:gd name="adj1" fmla="val 54050"/>
              <a:gd name="adj2" fmla="val -53342"/>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latin typeface="Kristen ITC" pitchFamily="66" charset="0"/>
              </a:rPr>
              <a:t>Did you see that?</a:t>
            </a:r>
            <a:endParaRPr lang="en-GB" dirty="0">
              <a:latin typeface="Kristen ITC"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1000" fill="hold"/>
                                        <p:tgtEl>
                                          <p:spTgt spid="8"/>
                                        </p:tgtEl>
                                        <p:attrNameLst>
                                          <p:attrName>ppt_w</p:attrName>
                                        </p:attrNameLst>
                                      </p:cBhvr>
                                      <p:tavLst>
                                        <p:tav tm="0">
                                          <p:val>
                                            <p:strVal val="#ppt_w*0.70"/>
                                          </p:val>
                                        </p:tav>
                                        <p:tav tm="100000">
                                          <p:val>
                                            <p:strVal val="#ppt_w"/>
                                          </p:val>
                                        </p:tav>
                                      </p:tavLst>
                                    </p:anim>
                                    <p:anim calcmode="lin" valueType="num">
                                      <p:cBhvr>
                                        <p:cTn id="15" dur="1000" fill="hold"/>
                                        <p:tgtEl>
                                          <p:spTgt spid="8"/>
                                        </p:tgtEl>
                                        <p:attrNameLst>
                                          <p:attrName>ppt_h</p:attrName>
                                        </p:attrNameLst>
                                      </p:cBhvr>
                                      <p:tavLst>
                                        <p:tav tm="0">
                                          <p:val>
                                            <p:strVal val="#ppt_h"/>
                                          </p:val>
                                        </p:tav>
                                        <p:tav tm="100000">
                                          <p:val>
                                            <p:strVal val="#ppt_h"/>
                                          </p:val>
                                        </p:tav>
                                      </p:tavLst>
                                    </p:anim>
                                    <p:animEffect transition="in" filter="fade">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1000" fill="hold"/>
                                        <p:tgtEl>
                                          <p:spTgt spid="7"/>
                                        </p:tgtEl>
                                        <p:attrNameLst>
                                          <p:attrName>ppt_w</p:attrName>
                                        </p:attrNameLst>
                                      </p:cBhvr>
                                      <p:tavLst>
                                        <p:tav tm="0">
                                          <p:val>
                                            <p:strVal val="#ppt_w*0.70"/>
                                          </p:val>
                                        </p:tav>
                                        <p:tav tm="100000">
                                          <p:val>
                                            <p:strVal val="#ppt_w"/>
                                          </p:val>
                                        </p:tav>
                                      </p:tavLst>
                                    </p:anim>
                                    <p:anim calcmode="lin" valueType="num">
                                      <p:cBhvr>
                                        <p:cTn id="22" dur="1000" fill="hold"/>
                                        <p:tgtEl>
                                          <p:spTgt spid="7"/>
                                        </p:tgtEl>
                                        <p:attrNameLst>
                                          <p:attrName>ppt_h</p:attrName>
                                        </p:attrNameLst>
                                      </p:cBhvr>
                                      <p:tavLst>
                                        <p:tav tm="0">
                                          <p:val>
                                            <p:strVal val="#ppt_h"/>
                                          </p:val>
                                        </p:tav>
                                        <p:tav tm="100000">
                                          <p:val>
                                            <p:strVal val="#ppt_h"/>
                                          </p:val>
                                        </p:tav>
                                      </p:tavLst>
                                    </p:anim>
                                    <p:animEffect transition="in" filter="fade">
                                      <p:cBhvr>
                                        <p:cTn id="23" dur="10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strVal val="#ppt_w*0.70"/>
                                          </p:val>
                                        </p:tav>
                                        <p:tav tm="100000">
                                          <p:val>
                                            <p:strVal val="#ppt_w"/>
                                          </p:val>
                                        </p:tav>
                                      </p:tavLst>
                                    </p:anim>
                                    <p:anim calcmode="lin" valueType="num">
                                      <p:cBhvr>
                                        <p:cTn id="29" dur="1000" fill="hold"/>
                                        <p:tgtEl>
                                          <p:spTgt spid="9"/>
                                        </p:tgtEl>
                                        <p:attrNameLst>
                                          <p:attrName>ppt_h</p:attrName>
                                        </p:attrNameLst>
                                      </p:cBhvr>
                                      <p:tavLst>
                                        <p:tav tm="0">
                                          <p:val>
                                            <p:strVal val="#ppt_h"/>
                                          </p:val>
                                        </p:tav>
                                        <p:tav tm="100000">
                                          <p:val>
                                            <p:strVal val="#ppt_h"/>
                                          </p:val>
                                        </p:tav>
                                      </p:tavLst>
                                    </p:anim>
                                    <p:animEffect transition="in" filter="fade">
                                      <p:cBhvr>
                                        <p:cTn id="3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8"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www.cartridgesave.co.uk/news/uploads/john-lennon-slain.jpg"/>
          <p:cNvPicPr>
            <a:picLocks noChangeAspect="1" noChangeArrowheads="1"/>
          </p:cNvPicPr>
          <p:nvPr/>
        </p:nvPicPr>
        <p:blipFill>
          <a:blip r:embed="rId2" cstate="print"/>
          <a:srcRect/>
          <a:stretch>
            <a:fillRect/>
          </a:stretch>
        </p:blipFill>
        <p:spPr bwMode="auto">
          <a:xfrm>
            <a:off x="2339752" y="476672"/>
            <a:ext cx="5966377" cy="4176464"/>
          </a:xfrm>
          <a:prstGeom prst="rect">
            <a:avLst/>
          </a:prstGeom>
          <a:noFill/>
        </p:spPr>
      </p:pic>
      <p:sp>
        <p:nvSpPr>
          <p:cNvPr id="5" name="TextBox 4"/>
          <p:cNvSpPr txBox="1"/>
          <p:nvPr/>
        </p:nvSpPr>
        <p:spPr>
          <a:xfrm>
            <a:off x="323528" y="332656"/>
            <a:ext cx="1800200" cy="830997"/>
          </a:xfrm>
          <a:prstGeom prst="rect">
            <a:avLst/>
          </a:prstGeom>
          <a:solidFill>
            <a:srgbClr val="00B050"/>
          </a:solidFill>
        </p:spPr>
        <p:txBody>
          <a:bodyPr wrap="square" rtlCol="0">
            <a:spAutoFit/>
          </a:bodyPr>
          <a:lstStyle/>
          <a:p>
            <a:pPr algn="ctr"/>
            <a:r>
              <a:rPr lang="en-GB" sz="4800" dirty="0" smtClean="0">
                <a:latin typeface="Broadway" pitchFamily="82" charset="0"/>
              </a:rPr>
              <a:t>1980</a:t>
            </a:r>
            <a:endParaRPr lang="en-GB" sz="4800" dirty="0">
              <a:latin typeface="Broadway" pitchFamily="82" charset="0"/>
            </a:endParaRPr>
          </a:p>
        </p:txBody>
      </p:sp>
      <p:sp>
        <p:nvSpPr>
          <p:cNvPr id="6" name="TextBox 5"/>
          <p:cNvSpPr txBox="1"/>
          <p:nvPr/>
        </p:nvSpPr>
        <p:spPr>
          <a:xfrm>
            <a:off x="971600" y="4797152"/>
            <a:ext cx="7632848" cy="1754326"/>
          </a:xfrm>
          <a:prstGeom prst="rect">
            <a:avLst/>
          </a:prstGeom>
          <a:solidFill>
            <a:schemeClr val="bg1"/>
          </a:solidFill>
        </p:spPr>
        <p:txBody>
          <a:bodyPr wrap="square" rtlCol="0">
            <a:spAutoFit/>
          </a:bodyPr>
          <a:lstStyle/>
          <a:p>
            <a:pPr algn="ctr"/>
            <a:r>
              <a:rPr lang="en-GB" dirty="0" smtClean="0">
                <a:latin typeface="Comic Sans MS" pitchFamily="66" charset="0"/>
              </a:rPr>
              <a:t>John Lennon was an English musician who gained worldwide fame as a member of The Beatles, for his subsequent solo career, and for his political activism and pacifism. He was shot by Mark David Chapman at the entrance to the building where he lived, The Dakota, in New York City on 8 December 1980. Lennon had just returned from Record Plant Studio with his wife, Yoko Ono.</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092280" y="260648"/>
            <a:ext cx="1706301" cy="830997"/>
          </a:xfrm>
          <a:prstGeom prst="rect">
            <a:avLst/>
          </a:prstGeom>
          <a:solidFill>
            <a:srgbClr val="00B050"/>
          </a:solidFill>
        </p:spPr>
        <p:txBody>
          <a:bodyPr wrap="none">
            <a:spAutoFit/>
          </a:bodyPr>
          <a:lstStyle/>
          <a:p>
            <a:pPr algn="ctr"/>
            <a:r>
              <a:rPr lang="en-GB" sz="4800" dirty="0" smtClean="0">
                <a:latin typeface="Broadway" pitchFamily="82" charset="0"/>
              </a:rPr>
              <a:t>1981</a:t>
            </a:r>
            <a:endParaRPr lang="en-GB" sz="4800" dirty="0">
              <a:latin typeface="Broadway" pitchFamily="82" charset="0"/>
            </a:endParaRPr>
          </a:p>
        </p:txBody>
      </p:sp>
      <p:pic>
        <p:nvPicPr>
          <p:cNvPr id="23554" name="Picture 2" descr="http://i4.mirror.co.uk/incoming/article178676.ece/binary/image-1-for-royal-wedding-1981-prince-charles-and-princess-diana-gallery-468243849.jpg"/>
          <p:cNvPicPr>
            <a:picLocks noChangeAspect="1" noChangeArrowheads="1"/>
          </p:cNvPicPr>
          <p:nvPr/>
        </p:nvPicPr>
        <p:blipFill>
          <a:blip r:embed="rId2" cstate="print"/>
          <a:srcRect/>
          <a:stretch>
            <a:fillRect/>
          </a:stretch>
        </p:blipFill>
        <p:spPr bwMode="auto">
          <a:xfrm>
            <a:off x="179512" y="260648"/>
            <a:ext cx="4968552" cy="6206772"/>
          </a:xfrm>
          <a:prstGeom prst="rect">
            <a:avLst/>
          </a:prstGeom>
          <a:noFill/>
        </p:spPr>
      </p:pic>
      <p:sp>
        <p:nvSpPr>
          <p:cNvPr id="6" name="Rectangle 5"/>
          <p:cNvSpPr/>
          <p:nvPr/>
        </p:nvSpPr>
        <p:spPr>
          <a:xfrm>
            <a:off x="5292080" y="1556792"/>
            <a:ext cx="3672408" cy="3693319"/>
          </a:xfrm>
          <a:prstGeom prst="rect">
            <a:avLst/>
          </a:prstGeom>
          <a:solidFill>
            <a:schemeClr val="bg1"/>
          </a:solidFill>
        </p:spPr>
        <p:txBody>
          <a:bodyPr wrap="square">
            <a:spAutoFit/>
          </a:bodyPr>
          <a:lstStyle/>
          <a:p>
            <a:pPr algn="ctr"/>
            <a:r>
              <a:rPr lang="en-GB" dirty="0" smtClean="0">
                <a:latin typeface="Comic Sans MS" pitchFamily="66" charset="0"/>
              </a:rPr>
              <a:t>The wedding of Charles, Prince of Wales, and Lady Diana Spencer took place on Wednesday 29 July 1981 at St Paul's Cathedral, London. Their marriage was widely billed as a "fairytale wedding" and the "wedding of the century". It was watched by an estimated global TV audience of 750 million.</a:t>
            </a:r>
            <a:r>
              <a:rPr lang="en-GB" baseline="30000" dirty="0" smtClean="0">
                <a:latin typeface="Comic Sans MS" pitchFamily="66" charset="0"/>
              </a:rPr>
              <a:t> </a:t>
            </a:r>
            <a:r>
              <a:rPr lang="en-GB" dirty="0" smtClean="0">
                <a:latin typeface="Comic Sans MS" pitchFamily="66" charset="0"/>
              </a:rPr>
              <a:t>The United Kingdom had a national holiday on that day to mark the wedding.</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520" y="260648"/>
            <a:ext cx="1745094" cy="830997"/>
          </a:xfrm>
          <a:prstGeom prst="rect">
            <a:avLst/>
          </a:prstGeom>
          <a:solidFill>
            <a:srgbClr val="00B050"/>
          </a:solidFill>
        </p:spPr>
        <p:txBody>
          <a:bodyPr wrap="none">
            <a:spAutoFit/>
          </a:bodyPr>
          <a:lstStyle/>
          <a:p>
            <a:pPr algn="ctr"/>
            <a:r>
              <a:rPr lang="en-GB" sz="4800" dirty="0" smtClean="0">
                <a:latin typeface="Broadway" pitchFamily="82" charset="0"/>
              </a:rPr>
              <a:t>1982</a:t>
            </a:r>
            <a:endParaRPr lang="en-GB" sz="4800" dirty="0">
              <a:latin typeface="Broadway" pitchFamily="82" charset="0"/>
            </a:endParaRPr>
          </a:p>
        </p:txBody>
      </p:sp>
      <p:pic>
        <p:nvPicPr>
          <p:cNvPr id="24578" name="Picture 2" descr="http://i.dailymail.co.uk/i/pix/2013/04/08/article-2305864-192D1D08000005DC-965_306x407.jpg"/>
          <p:cNvPicPr>
            <a:picLocks noChangeAspect="1" noChangeArrowheads="1"/>
          </p:cNvPicPr>
          <p:nvPr/>
        </p:nvPicPr>
        <p:blipFill>
          <a:blip r:embed="rId2" cstate="print"/>
          <a:srcRect/>
          <a:stretch>
            <a:fillRect/>
          </a:stretch>
        </p:blipFill>
        <p:spPr bwMode="auto">
          <a:xfrm>
            <a:off x="467544" y="1412776"/>
            <a:ext cx="2436242" cy="3240360"/>
          </a:xfrm>
          <a:prstGeom prst="rect">
            <a:avLst/>
          </a:prstGeom>
          <a:noFill/>
        </p:spPr>
      </p:pic>
      <p:pic>
        <p:nvPicPr>
          <p:cNvPr id="24580" name="Picture 4" descr="http://blogs.telegraph.co.uk/news/files/2012/04/page11.jpg"/>
          <p:cNvPicPr>
            <a:picLocks noChangeAspect="1" noChangeArrowheads="1"/>
          </p:cNvPicPr>
          <p:nvPr/>
        </p:nvPicPr>
        <p:blipFill>
          <a:blip r:embed="rId3" cstate="print"/>
          <a:srcRect/>
          <a:stretch>
            <a:fillRect/>
          </a:stretch>
        </p:blipFill>
        <p:spPr bwMode="auto">
          <a:xfrm rot="1369925">
            <a:off x="4497245" y="624312"/>
            <a:ext cx="3662499" cy="5179131"/>
          </a:xfrm>
          <a:prstGeom prst="rect">
            <a:avLst/>
          </a:prstGeom>
          <a:noFill/>
        </p:spPr>
      </p:pic>
      <p:sp>
        <p:nvSpPr>
          <p:cNvPr id="9" name="Rectangle 8"/>
          <p:cNvSpPr/>
          <p:nvPr/>
        </p:nvSpPr>
        <p:spPr>
          <a:xfrm>
            <a:off x="323528" y="5589240"/>
            <a:ext cx="4572000" cy="923330"/>
          </a:xfrm>
          <a:prstGeom prst="rect">
            <a:avLst/>
          </a:prstGeom>
          <a:solidFill>
            <a:schemeClr val="bg1"/>
          </a:solidFill>
        </p:spPr>
        <p:txBody>
          <a:bodyPr>
            <a:spAutoFit/>
          </a:bodyPr>
          <a:lstStyle/>
          <a:p>
            <a:pPr algn="ctr"/>
            <a:r>
              <a:rPr lang="en-GB" dirty="0" smtClean="0">
                <a:latin typeface="Comic Sans MS" pitchFamily="66" charset="0"/>
              </a:rPr>
              <a:t>On 2 April 1982, Argentine forces launched the invasion of the Falkland Islands beginning the Falklands War.</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64288" y="260648"/>
            <a:ext cx="1745094" cy="830997"/>
          </a:xfrm>
          <a:prstGeom prst="rect">
            <a:avLst/>
          </a:prstGeom>
          <a:solidFill>
            <a:srgbClr val="00B050"/>
          </a:solidFill>
        </p:spPr>
        <p:txBody>
          <a:bodyPr wrap="none">
            <a:spAutoFit/>
          </a:bodyPr>
          <a:lstStyle/>
          <a:p>
            <a:pPr algn="ctr"/>
            <a:r>
              <a:rPr lang="en-GB" sz="4800" dirty="0" smtClean="0">
                <a:latin typeface="Broadway" pitchFamily="82" charset="0"/>
              </a:rPr>
              <a:t>1985</a:t>
            </a:r>
            <a:endParaRPr lang="en-GB" sz="4800" dirty="0">
              <a:latin typeface="Broadway" pitchFamily="82" charset="0"/>
            </a:endParaRPr>
          </a:p>
        </p:txBody>
      </p:sp>
      <p:pic>
        <p:nvPicPr>
          <p:cNvPr id="25602" name="Picture 2" descr="http://all-len-all.com/wp-content/uploads/2014/07/liveaid.jpg"/>
          <p:cNvPicPr>
            <a:picLocks noChangeAspect="1" noChangeArrowheads="1"/>
          </p:cNvPicPr>
          <p:nvPr/>
        </p:nvPicPr>
        <p:blipFill>
          <a:blip r:embed="rId2" cstate="print"/>
          <a:srcRect/>
          <a:stretch>
            <a:fillRect/>
          </a:stretch>
        </p:blipFill>
        <p:spPr bwMode="auto">
          <a:xfrm>
            <a:off x="3203848" y="116632"/>
            <a:ext cx="2880320" cy="4459850"/>
          </a:xfrm>
          <a:prstGeom prst="rect">
            <a:avLst/>
          </a:prstGeom>
          <a:noFill/>
        </p:spPr>
      </p:pic>
      <p:pic>
        <p:nvPicPr>
          <p:cNvPr id="25604" name="Picture 4" descr="http://www.liketotally80s.com/wp-content/uploads/2012/07/live-aid.jpg"/>
          <p:cNvPicPr>
            <a:picLocks noChangeAspect="1" noChangeArrowheads="1"/>
          </p:cNvPicPr>
          <p:nvPr/>
        </p:nvPicPr>
        <p:blipFill>
          <a:blip r:embed="rId3" cstate="print"/>
          <a:srcRect/>
          <a:stretch>
            <a:fillRect/>
          </a:stretch>
        </p:blipFill>
        <p:spPr bwMode="auto">
          <a:xfrm rot="20449901">
            <a:off x="461576" y="896317"/>
            <a:ext cx="2926775" cy="2195082"/>
          </a:xfrm>
          <a:prstGeom prst="rect">
            <a:avLst/>
          </a:prstGeom>
          <a:noFill/>
        </p:spPr>
      </p:pic>
      <p:pic>
        <p:nvPicPr>
          <p:cNvPr id="25606" name="Picture 6" descr="http://www.virginmedia.com/images/defining-live-aid-431x300.jpg"/>
          <p:cNvPicPr>
            <a:picLocks noChangeAspect="1" noChangeArrowheads="1"/>
          </p:cNvPicPr>
          <p:nvPr/>
        </p:nvPicPr>
        <p:blipFill>
          <a:blip r:embed="rId4" cstate="print"/>
          <a:srcRect/>
          <a:stretch>
            <a:fillRect/>
          </a:stretch>
        </p:blipFill>
        <p:spPr bwMode="auto">
          <a:xfrm rot="1421254">
            <a:off x="6187195" y="1630562"/>
            <a:ext cx="2528724" cy="1760133"/>
          </a:xfrm>
          <a:prstGeom prst="rect">
            <a:avLst/>
          </a:prstGeom>
          <a:noFill/>
        </p:spPr>
      </p:pic>
      <p:sp>
        <p:nvSpPr>
          <p:cNvPr id="8" name="Rectangle 7"/>
          <p:cNvSpPr/>
          <p:nvPr/>
        </p:nvSpPr>
        <p:spPr>
          <a:xfrm>
            <a:off x="251520" y="4653136"/>
            <a:ext cx="8712968" cy="2031325"/>
          </a:xfrm>
          <a:prstGeom prst="rect">
            <a:avLst/>
          </a:prstGeom>
          <a:solidFill>
            <a:schemeClr val="bg1"/>
          </a:solidFill>
        </p:spPr>
        <p:txBody>
          <a:bodyPr wrap="square">
            <a:spAutoFit/>
          </a:bodyPr>
          <a:lstStyle/>
          <a:p>
            <a:pPr algn="ctr"/>
            <a:r>
              <a:rPr lang="en-GB" dirty="0" smtClean="0">
                <a:latin typeface="Comic Sans MS" pitchFamily="66" charset="0"/>
              </a:rPr>
              <a:t>Live Aid was a concert held on 13 July 1985. The event was organised by Bob Geldof and Midge Ure to raise funds for relief of the ongoing Ethiopian famine. The event was held simultaneously at Wembley Stadium in London and John F. Kennedy Stadium in Philadelphia, Pennsylvania, United States. It was one of the largest-scale satellite link-ups and television broadcasts of all time: an estimated global audience of 1.9 billion, across 150 nations, watched the live broadcast.</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260648"/>
            <a:ext cx="1745094" cy="830997"/>
          </a:xfrm>
          <a:prstGeom prst="rect">
            <a:avLst/>
          </a:prstGeom>
          <a:solidFill>
            <a:srgbClr val="00B050"/>
          </a:solidFill>
        </p:spPr>
        <p:txBody>
          <a:bodyPr wrap="none">
            <a:spAutoFit/>
          </a:bodyPr>
          <a:lstStyle/>
          <a:p>
            <a:pPr algn="ctr"/>
            <a:r>
              <a:rPr lang="en-GB" sz="4800" dirty="0" smtClean="0">
                <a:latin typeface="Broadway" pitchFamily="82" charset="0"/>
              </a:rPr>
              <a:t>1989</a:t>
            </a:r>
            <a:endParaRPr lang="en-GB" sz="4800" dirty="0">
              <a:latin typeface="Broadway" pitchFamily="82" charset="0"/>
            </a:endParaRPr>
          </a:p>
        </p:txBody>
      </p:sp>
      <p:pic>
        <p:nvPicPr>
          <p:cNvPr id="26626" name="Picture 2" descr="http://fakoamerica.typepad.com/.a/6a00d83451ce8669e20128757e7ee4970c-pi"/>
          <p:cNvPicPr>
            <a:picLocks noChangeAspect="1" noChangeArrowheads="1"/>
          </p:cNvPicPr>
          <p:nvPr/>
        </p:nvPicPr>
        <p:blipFill>
          <a:blip r:embed="rId2" cstate="print"/>
          <a:srcRect/>
          <a:stretch>
            <a:fillRect/>
          </a:stretch>
        </p:blipFill>
        <p:spPr bwMode="auto">
          <a:xfrm>
            <a:off x="4932040" y="188640"/>
            <a:ext cx="3579826" cy="3456384"/>
          </a:xfrm>
          <a:prstGeom prst="rect">
            <a:avLst/>
          </a:prstGeom>
          <a:noFill/>
        </p:spPr>
      </p:pic>
      <p:pic>
        <p:nvPicPr>
          <p:cNvPr id="26628" name="Picture 4" descr="http://www.history.com/s3static/video-thumbnails/AETN-History_VMS/21/147/History_Opening_of_Berlin_Wall_Speech_SF_still_624x352.jpg"/>
          <p:cNvPicPr>
            <a:picLocks noChangeAspect="1" noChangeArrowheads="1"/>
          </p:cNvPicPr>
          <p:nvPr/>
        </p:nvPicPr>
        <p:blipFill>
          <a:blip r:embed="rId3" cstate="print"/>
          <a:srcRect/>
          <a:stretch>
            <a:fillRect/>
          </a:stretch>
        </p:blipFill>
        <p:spPr bwMode="auto">
          <a:xfrm rot="820072">
            <a:off x="598307" y="1694327"/>
            <a:ext cx="3863197" cy="2179240"/>
          </a:xfrm>
          <a:prstGeom prst="rect">
            <a:avLst/>
          </a:prstGeom>
          <a:noFill/>
        </p:spPr>
      </p:pic>
      <p:sp>
        <p:nvSpPr>
          <p:cNvPr id="7" name="Rectangle 6"/>
          <p:cNvSpPr/>
          <p:nvPr/>
        </p:nvSpPr>
        <p:spPr>
          <a:xfrm>
            <a:off x="179512" y="4365104"/>
            <a:ext cx="8784976" cy="2308324"/>
          </a:xfrm>
          <a:prstGeom prst="rect">
            <a:avLst/>
          </a:prstGeom>
          <a:solidFill>
            <a:schemeClr val="bg1"/>
          </a:solidFill>
        </p:spPr>
        <p:txBody>
          <a:bodyPr wrap="square">
            <a:spAutoFit/>
          </a:bodyPr>
          <a:lstStyle/>
          <a:p>
            <a:pPr algn="ctr"/>
            <a:r>
              <a:rPr lang="en-GB" dirty="0" smtClean="0">
                <a:latin typeface="Comic Sans MS" pitchFamily="66" charset="0"/>
              </a:rPr>
              <a:t>On November 10 1989, East and West Berliners flocked to the Berlin Wall, which had separated their city for 28 years, drinking beer and champagne and chanting “Tor auf!” (“Open the gate!”). At midnight, they flooded through the checkpoints. People used hammers and picks to knock away chunks of the wall–they became known as “mauerspechte,” or “wall woodpeckers”—while cranes and bulldozers pulled down section after section. Soon the wall was gone and Berlin was united for the first time since 1945. “Only today,” one Berliner spray-painted on a piece of the wall, “is the war really over.”</a:t>
            </a:r>
            <a:endParaRPr lang="en-GB" dirty="0">
              <a:latin typeface="Comic Sans MS" pitchFamily="66"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1350</TotalTime>
  <Words>756</Words>
  <Application>Microsoft Office PowerPoint</Application>
  <PresentationFormat>On-screen Show (4:3)</PresentationFormat>
  <Paragraphs>83</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THE 1980s</vt:lpstr>
      <vt:lpstr>Music</vt:lpstr>
      <vt:lpstr>Films</vt:lpstr>
      <vt:lpstr>T o y s</vt:lpstr>
      <vt:lpstr>Cars</vt:lpstr>
      <vt:lpstr>Inventions</vt:lpstr>
      <vt:lpstr>Slide 7</vt:lpstr>
      <vt:lpstr>Television</vt:lpstr>
      <vt:lpstr>Events of the 1980s</vt:lpstr>
      <vt:lpstr>Slide 10</vt:lpstr>
      <vt:lpstr>Slide 11</vt:lpstr>
      <vt:lpstr>Slide 12</vt:lpstr>
      <vt:lpstr>Slide 13</vt:lpstr>
      <vt:lpstr>Slide 14</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1980s</dc:title>
  <dc:creator>Roger</dc:creator>
  <cp:lastModifiedBy>Roger</cp:lastModifiedBy>
  <cp:revision>13</cp:revision>
  <dcterms:created xsi:type="dcterms:W3CDTF">2014-09-19T09:13:41Z</dcterms:created>
  <dcterms:modified xsi:type="dcterms:W3CDTF">2015-06-25T12:29:20Z</dcterms:modified>
</cp:coreProperties>
</file>