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82" d="100"/>
          <a:sy n="82" d="100"/>
        </p:scale>
        <p:origin x="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9696FB-F9D2-49C4-BAF6-FBD6E2C1D448}" type="datetimeFigureOut">
              <a:rPr lang="en-US"/>
              <a:t>1/12/2021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930544-14B6-4D5A-83BF-99CD6E5489D9}" type="slidenum">
              <a:rPr lang="en-US"/>
              <a:t>‹#›</a:t>
            </a:fld>
            <a:endParaRPr lang="en-US"/>
          </a:p>
        </p:txBody>
      </p:sp>
    </p:spTree>
    <p:extLst>
      <p:ext uri="{BB962C8B-B14F-4D97-AF65-F5344CB8AC3E}">
        <p14:creationId xmlns:p14="http://schemas.microsoft.com/office/powerpoint/2010/main" val="27049832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1</a:t>
            </a:fld>
            <a:endParaRPr lang="en-US"/>
          </a:p>
        </p:txBody>
      </p:sp>
    </p:spTree>
    <p:extLst>
      <p:ext uri="{BB962C8B-B14F-4D97-AF65-F5344CB8AC3E}">
        <p14:creationId xmlns:p14="http://schemas.microsoft.com/office/powerpoint/2010/main" val="2999052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2</a:t>
            </a:fld>
            <a:endParaRPr lang="en-US"/>
          </a:p>
        </p:txBody>
      </p:sp>
    </p:spTree>
    <p:extLst>
      <p:ext uri="{BB962C8B-B14F-4D97-AF65-F5344CB8AC3E}">
        <p14:creationId xmlns:p14="http://schemas.microsoft.com/office/powerpoint/2010/main" val="3775194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3</a:t>
            </a:fld>
            <a:endParaRPr lang="en-US"/>
          </a:p>
        </p:txBody>
      </p:sp>
    </p:spTree>
    <p:extLst>
      <p:ext uri="{BB962C8B-B14F-4D97-AF65-F5344CB8AC3E}">
        <p14:creationId xmlns:p14="http://schemas.microsoft.com/office/powerpoint/2010/main" val="4169452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4</a:t>
            </a:fld>
            <a:endParaRPr lang="en-US"/>
          </a:p>
        </p:txBody>
      </p:sp>
    </p:spTree>
    <p:extLst>
      <p:ext uri="{BB962C8B-B14F-4D97-AF65-F5344CB8AC3E}">
        <p14:creationId xmlns:p14="http://schemas.microsoft.com/office/powerpoint/2010/main" val="1896713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5</a:t>
            </a:fld>
            <a:endParaRPr lang="en-US"/>
          </a:p>
        </p:txBody>
      </p:sp>
    </p:spTree>
    <p:extLst>
      <p:ext uri="{BB962C8B-B14F-4D97-AF65-F5344CB8AC3E}">
        <p14:creationId xmlns:p14="http://schemas.microsoft.com/office/powerpoint/2010/main" val="2995552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6</a:t>
            </a:fld>
            <a:endParaRPr lang="en-US"/>
          </a:p>
        </p:txBody>
      </p:sp>
    </p:spTree>
    <p:extLst>
      <p:ext uri="{BB962C8B-B14F-4D97-AF65-F5344CB8AC3E}">
        <p14:creationId xmlns:p14="http://schemas.microsoft.com/office/powerpoint/2010/main" val="3476336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7</a:t>
            </a:fld>
            <a:endParaRPr lang="en-US"/>
          </a:p>
        </p:txBody>
      </p:sp>
    </p:spTree>
    <p:extLst>
      <p:ext uri="{BB962C8B-B14F-4D97-AF65-F5344CB8AC3E}">
        <p14:creationId xmlns:p14="http://schemas.microsoft.com/office/powerpoint/2010/main" val="3469556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8</a:t>
            </a:fld>
            <a:endParaRPr lang="en-US"/>
          </a:p>
        </p:txBody>
      </p:sp>
    </p:spTree>
    <p:extLst>
      <p:ext uri="{BB962C8B-B14F-4D97-AF65-F5344CB8AC3E}">
        <p14:creationId xmlns:p14="http://schemas.microsoft.com/office/powerpoint/2010/main" val="161290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9</a:t>
            </a:fld>
            <a:endParaRPr lang="en-US"/>
          </a:p>
        </p:txBody>
      </p:sp>
    </p:spTree>
    <p:extLst>
      <p:ext uri="{BB962C8B-B14F-4D97-AF65-F5344CB8AC3E}">
        <p14:creationId xmlns:p14="http://schemas.microsoft.com/office/powerpoint/2010/main" val="19375016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3930544-14B6-4D5A-83BF-99CD6E5489D9}" type="slidenum">
              <a:rPr lang="en-US"/>
              <a:t>10</a:t>
            </a:fld>
            <a:endParaRPr lang="en-US"/>
          </a:p>
        </p:txBody>
      </p:sp>
    </p:spTree>
    <p:extLst>
      <p:ext uri="{BB962C8B-B14F-4D97-AF65-F5344CB8AC3E}">
        <p14:creationId xmlns:p14="http://schemas.microsoft.com/office/powerpoint/2010/main" val="2074141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62254" y="2254579"/>
            <a:ext cx="9144000" cy="1384780"/>
          </a:xfrm>
        </p:spPr>
        <p:txBody>
          <a:bodyPr/>
          <a:lstStyle/>
          <a:p>
            <a:r>
              <a:rPr lang="en-US" sz="8800" dirty="0">
                <a:latin typeface="Comic Sans MS"/>
              </a:rPr>
              <a:t>Animal groups</a:t>
            </a:r>
          </a:p>
        </p:txBody>
      </p:sp>
      <p:pic>
        <p:nvPicPr>
          <p:cNvPr id="4" name="Picture 3"/>
          <p:cNvPicPr>
            <a:picLocks noChangeAspect="1"/>
          </p:cNvPicPr>
          <p:nvPr/>
        </p:nvPicPr>
        <p:blipFill>
          <a:blip r:embed="rId3"/>
          <a:stretch>
            <a:fillRect/>
          </a:stretch>
        </p:blipFill>
        <p:spPr>
          <a:xfrm>
            <a:off x="320675" y="287338"/>
            <a:ext cx="2232984" cy="1836883"/>
          </a:xfrm>
          <a:prstGeom prst="rect">
            <a:avLst/>
          </a:prstGeom>
        </p:spPr>
      </p:pic>
      <p:pic>
        <p:nvPicPr>
          <p:cNvPr id="5" name="Picture 4"/>
          <p:cNvPicPr>
            <a:picLocks noChangeAspect="1"/>
          </p:cNvPicPr>
          <p:nvPr/>
        </p:nvPicPr>
        <p:blipFill>
          <a:blip r:embed="rId4"/>
          <a:stretch>
            <a:fillRect/>
          </a:stretch>
        </p:blipFill>
        <p:spPr>
          <a:xfrm>
            <a:off x="9097273" y="287338"/>
            <a:ext cx="2816176" cy="1872560"/>
          </a:xfrm>
          <a:prstGeom prst="rect">
            <a:avLst/>
          </a:prstGeom>
        </p:spPr>
      </p:pic>
      <p:pic>
        <p:nvPicPr>
          <p:cNvPr id="6" name="Picture 5"/>
          <p:cNvPicPr>
            <a:picLocks noChangeAspect="1"/>
          </p:cNvPicPr>
          <p:nvPr/>
        </p:nvPicPr>
        <p:blipFill>
          <a:blip r:embed="rId5"/>
          <a:stretch>
            <a:fillRect/>
          </a:stretch>
        </p:blipFill>
        <p:spPr>
          <a:xfrm>
            <a:off x="4482141" y="301715"/>
            <a:ext cx="2904945" cy="1816120"/>
          </a:xfrm>
          <a:prstGeom prst="rect">
            <a:avLst/>
          </a:prstGeom>
        </p:spPr>
      </p:pic>
      <p:pic>
        <p:nvPicPr>
          <p:cNvPr id="7" name="Picture 6"/>
          <p:cNvPicPr>
            <a:picLocks noChangeAspect="1"/>
          </p:cNvPicPr>
          <p:nvPr/>
        </p:nvPicPr>
        <p:blipFill>
          <a:blip r:embed="rId6"/>
          <a:stretch>
            <a:fillRect/>
          </a:stretch>
        </p:blipFill>
        <p:spPr>
          <a:xfrm>
            <a:off x="320675" y="4413999"/>
            <a:ext cx="3260784" cy="1771366"/>
          </a:xfrm>
          <a:prstGeom prst="rect">
            <a:avLst/>
          </a:prstGeom>
        </p:spPr>
      </p:pic>
      <p:pic>
        <p:nvPicPr>
          <p:cNvPr id="8" name="Picture 7"/>
          <p:cNvPicPr>
            <a:picLocks noChangeAspect="1"/>
          </p:cNvPicPr>
          <p:nvPr/>
        </p:nvPicPr>
        <p:blipFill>
          <a:blip r:embed="rId7"/>
          <a:stretch>
            <a:fillRect/>
          </a:stretch>
        </p:blipFill>
        <p:spPr>
          <a:xfrm>
            <a:off x="8766594" y="4413999"/>
            <a:ext cx="3147563" cy="1769578"/>
          </a:xfrm>
          <a:prstGeom prst="rect">
            <a:avLst/>
          </a:prstGeom>
        </p:spPr>
      </p:pic>
      <p:pic>
        <p:nvPicPr>
          <p:cNvPr id="9" name="Picture 8"/>
          <p:cNvPicPr>
            <a:picLocks noChangeAspect="1"/>
          </p:cNvPicPr>
          <p:nvPr/>
        </p:nvPicPr>
        <p:blipFill>
          <a:blip r:embed="rId8"/>
          <a:stretch>
            <a:fillRect/>
          </a:stretch>
        </p:blipFill>
        <p:spPr>
          <a:xfrm>
            <a:off x="4645595" y="4272682"/>
            <a:ext cx="3060659" cy="2226123"/>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62254" y="1850216"/>
            <a:ext cx="9144000" cy="1384780"/>
          </a:xfrm>
        </p:spPr>
        <p:txBody>
          <a:bodyPr>
            <a:normAutofit fontScale="90000"/>
          </a:bodyPr>
          <a:lstStyle/>
          <a:p>
            <a:r>
              <a:rPr lang="en-US" sz="3600" dirty="0">
                <a:latin typeface="Comic Sans MS"/>
              </a:rPr>
              <a:t>There are millions of animals in the world and they are all different from each other. Some animals are from the same species, like monkeys or dogs, but they all have their differences.</a:t>
            </a:r>
          </a:p>
        </p:txBody>
      </p:sp>
      <p:sp>
        <p:nvSpPr>
          <p:cNvPr id="10" name="Title 1"/>
          <p:cNvSpPr txBox="1">
            <a:spLocks/>
          </p:cNvSpPr>
          <p:nvPr/>
        </p:nvSpPr>
        <p:spPr>
          <a:xfrm>
            <a:off x="1362254" y="4239524"/>
            <a:ext cx="9144000" cy="1384780"/>
          </a:xfrm>
          <a:prstGeom prst="rect">
            <a:avLst/>
          </a:prstGeom>
        </p:spPr>
        <p:txBody>
          <a:bodyPr vert="horz" lIns="91440" tIns="45720" rIns="91440" bIns="45720" rtlCol="0" anchor="b">
            <a:normAutofit fontScale="8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Comic Sans MS"/>
              </a:rPr>
              <a:t>However, all animals can be split into 6 </a:t>
            </a:r>
            <a:r>
              <a:rPr lang="en-US" sz="3600" dirty="0" smtClean="0">
                <a:latin typeface="Comic Sans MS"/>
              </a:rPr>
              <a:t>main groups to </a:t>
            </a:r>
            <a:r>
              <a:rPr lang="en-US" sz="3600" dirty="0">
                <a:latin typeface="Comic Sans MS"/>
              </a:rPr>
              <a:t>make it easy to categorize them. They are grouped by their features and characteristics.</a:t>
            </a:r>
          </a:p>
        </p:txBody>
      </p:sp>
    </p:spTree>
    <p:extLst>
      <p:ext uri="{BB962C8B-B14F-4D97-AF65-F5344CB8AC3E}">
        <p14:creationId xmlns:p14="http://schemas.microsoft.com/office/powerpoint/2010/main" val="3608960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62254" y="-478916"/>
            <a:ext cx="9144000" cy="1384780"/>
          </a:xfrm>
        </p:spPr>
        <p:txBody>
          <a:bodyPr>
            <a:normAutofit/>
          </a:bodyPr>
          <a:lstStyle/>
          <a:p>
            <a:r>
              <a:rPr lang="en-US" sz="3600" dirty="0">
                <a:latin typeface="Comic Sans MS"/>
              </a:rPr>
              <a:t>The 6 groups are as follows..</a:t>
            </a:r>
          </a:p>
        </p:txBody>
      </p:sp>
      <p:sp>
        <p:nvSpPr>
          <p:cNvPr id="3" name="TextBox 2"/>
          <p:cNvSpPr txBox="1"/>
          <p:nvPr/>
        </p:nvSpPr>
        <p:spPr>
          <a:xfrm>
            <a:off x="323491" y="1472152"/>
            <a:ext cx="5266996" cy="1200329"/>
          </a:xfrm>
          <a:prstGeom prst="rect">
            <a:avLst/>
          </a:prstGeom>
          <a:ln w="57150">
            <a:solidFill>
              <a:srgbClr val="00B0F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00B0F0"/>
                </a:solidFill>
                <a:latin typeface="Comic Sans MS"/>
              </a:rPr>
              <a:t>Mammals</a:t>
            </a:r>
          </a:p>
        </p:txBody>
      </p:sp>
      <p:sp>
        <p:nvSpPr>
          <p:cNvPr id="5" name="TextBox 4"/>
          <p:cNvSpPr txBox="1"/>
          <p:nvPr/>
        </p:nvSpPr>
        <p:spPr>
          <a:xfrm>
            <a:off x="6322443" y="1472152"/>
            <a:ext cx="5266996" cy="1200329"/>
          </a:xfrm>
          <a:prstGeom prst="rect">
            <a:avLst/>
          </a:prstGeom>
          <a:ln w="57150">
            <a:solidFill>
              <a:srgbClr val="FFFF0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FFFF00"/>
                </a:solidFill>
                <a:latin typeface="Comic Sans MS"/>
              </a:rPr>
              <a:t>Reptiles</a:t>
            </a:r>
          </a:p>
        </p:txBody>
      </p:sp>
      <p:sp>
        <p:nvSpPr>
          <p:cNvPr id="6" name="TextBox 5"/>
          <p:cNvSpPr txBox="1"/>
          <p:nvPr/>
        </p:nvSpPr>
        <p:spPr>
          <a:xfrm>
            <a:off x="323491" y="3154032"/>
            <a:ext cx="5266996" cy="1200329"/>
          </a:xfrm>
          <a:prstGeom prst="rect">
            <a:avLst/>
          </a:prstGeom>
          <a:ln w="57150">
            <a:solidFill>
              <a:srgbClr val="FF000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FF0000"/>
                </a:solidFill>
                <a:latin typeface="Comic Sans MS"/>
              </a:rPr>
              <a:t>Amphibians</a:t>
            </a:r>
          </a:p>
        </p:txBody>
      </p:sp>
      <p:sp>
        <p:nvSpPr>
          <p:cNvPr id="7" name="TextBox 6"/>
          <p:cNvSpPr txBox="1"/>
          <p:nvPr/>
        </p:nvSpPr>
        <p:spPr>
          <a:xfrm>
            <a:off x="6322443" y="3154032"/>
            <a:ext cx="5266996" cy="923330"/>
          </a:xfrm>
          <a:prstGeom prst="rect">
            <a:avLst/>
          </a:prstGeom>
          <a:ln w="57150">
            <a:solidFill>
              <a:srgbClr val="7030A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5400" dirty="0" smtClean="0">
                <a:solidFill>
                  <a:srgbClr val="7030A0"/>
                </a:solidFill>
                <a:latin typeface="Comic Sans MS"/>
              </a:rPr>
              <a:t>Invertebrates</a:t>
            </a:r>
            <a:endParaRPr lang="en-US" sz="5400" dirty="0">
              <a:solidFill>
                <a:srgbClr val="7030A0"/>
              </a:solidFill>
              <a:latin typeface="Comic Sans MS"/>
            </a:endParaRPr>
          </a:p>
        </p:txBody>
      </p:sp>
      <p:sp>
        <p:nvSpPr>
          <p:cNvPr id="8" name="TextBox 7"/>
          <p:cNvSpPr txBox="1"/>
          <p:nvPr/>
        </p:nvSpPr>
        <p:spPr>
          <a:xfrm>
            <a:off x="323491" y="4944013"/>
            <a:ext cx="5266996" cy="1200329"/>
          </a:xfrm>
          <a:prstGeom prst="rect">
            <a:avLst/>
          </a:prstGeom>
          <a:ln w="57150">
            <a:solidFill>
              <a:srgbClr val="00B05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00B050"/>
                </a:solidFill>
                <a:latin typeface="Comic Sans MS"/>
              </a:rPr>
              <a:t>Birds</a:t>
            </a:r>
          </a:p>
        </p:txBody>
      </p:sp>
      <p:sp>
        <p:nvSpPr>
          <p:cNvPr id="9" name="TextBox 8"/>
          <p:cNvSpPr txBox="1"/>
          <p:nvPr/>
        </p:nvSpPr>
        <p:spPr>
          <a:xfrm>
            <a:off x="6322443" y="4944013"/>
            <a:ext cx="5266996" cy="1200329"/>
          </a:xfrm>
          <a:prstGeom prst="rect">
            <a:avLst/>
          </a:prstGeom>
          <a:ln w="57150">
            <a:solidFill>
              <a:schemeClr val="accent2"/>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ED7D31"/>
                </a:solidFill>
                <a:latin typeface="Comic Sans MS"/>
              </a:rPr>
              <a:t>Fish</a:t>
            </a:r>
          </a:p>
        </p:txBody>
      </p:sp>
    </p:spTree>
    <p:extLst>
      <p:ext uri="{BB962C8B-B14F-4D97-AF65-F5344CB8AC3E}">
        <p14:creationId xmlns:p14="http://schemas.microsoft.com/office/powerpoint/2010/main" val="2398168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p:cNvSpPr txBox="1"/>
          <p:nvPr/>
        </p:nvSpPr>
        <p:spPr>
          <a:xfrm>
            <a:off x="3303197" y="323760"/>
            <a:ext cx="5266996" cy="1200329"/>
          </a:xfrm>
          <a:prstGeom prst="rect">
            <a:avLst/>
          </a:prstGeom>
          <a:ln w="57150">
            <a:solidFill>
              <a:srgbClr val="00B0F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00B0F0"/>
                </a:solidFill>
                <a:latin typeface="Comic Sans MS"/>
              </a:rPr>
              <a:t>Mammals</a:t>
            </a:r>
          </a:p>
        </p:txBody>
      </p:sp>
      <p:sp>
        <p:nvSpPr>
          <p:cNvPr id="4" name="TextBox 3"/>
          <p:cNvSpPr txBox="1"/>
          <p:nvPr/>
        </p:nvSpPr>
        <p:spPr>
          <a:xfrm>
            <a:off x="648389" y="1980122"/>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Mammals b</a:t>
            </a:r>
            <a:r>
              <a:rPr lang="en-US" sz="3200" dirty="0" smtClean="0">
                <a:latin typeface="Comic Sans MS"/>
              </a:rPr>
              <a:t>reathe </a:t>
            </a:r>
            <a:r>
              <a:rPr lang="en-US" sz="3200" dirty="0">
                <a:latin typeface="Comic Sans MS"/>
              </a:rPr>
              <a:t>air</a:t>
            </a:r>
          </a:p>
        </p:txBody>
      </p:sp>
      <p:sp>
        <p:nvSpPr>
          <p:cNvPr id="10" name="TextBox 9"/>
          <p:cNvSpPr txBox="1"/>
          <p:nvPr/>
        </p:nvSpPr>
        <p:spPr>
          <a:xfrm>
            <a:off x="648389" y="2569594"/>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h</a:t>
            </a:r>
            <a:r>
              <a:rPr lang="en-US" sz="3200" dirty="0" smtClean="0">
                <a:latin typeface="Comic Sans MS"/>
              </a:rPr>
              <a:t>ave </a:t>
            </a:r>
            <a:r>
              <a:rPr lang="en-US" sz="3200" dirty="0">
                <a:latin typeface="Comic Sans MS"/>
              </a:rPr>
              <a:t>a backbone</a:t>
            </a:r>
          </a:p>
        </p:txBody>
      </p:sp>
      <p:sp>
        <p:nvSpPr>
          <p:cNvPr id="11" name="TextBox 10"/>
          <p:cNvSpPr txBox="1"/>
          <p:nvPr/>
        </p:nvSpPr>
        <p:spPr>
          <a:xfrm>
            <a:off x="648389" y="3159066"/>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a:t>
            </a:r>
            <a:r>
              <a:rPr lang="en-US" sz="3200" dirty="0">
                <a:latin typeface="Comic Sans MS"/>
              </a:rPr>
              <a:t>g</a:t>
            </a:r>
            <a:r>
              <a:rPr lang="en-US" sz="3200" dirty="0" smtClean="0">
                <a:latin typeface="Comic Sans MS"/>
              </a:rPr>
              <a:t>row hair or fur </a:t>
            </a:r>
            <a:endParaRPr lang="en-US" sz="3200" dirty="0">
              <a:latin typeface="Comic Sans MS"/>
            </a:endParaRPr>
          </a:p>
        </p:txBody>
      </p:sp>
      <p:sp>
        <p:nvSpPr>
          <p:cNvPr id="12" name="TextBox 11"/>
          <p:cNvSpPr txBox="1"/>
          <p:nvPr/>
        </p:nvSpPr>
        <p:spPr>
          <a:xfrm>
            <a:off x="648389" y="3748538"/>
            <a:ext cx="9390272" cy="553998"/>
          </a:xfrm>
          <a:prstGeom prst="rect">
            <a:avLst/>
          </a:prstGeom>
        </p:spPr>
        <p:txBody>
          <a:bodyPr rtlCol="0">
            <a:spAutoFit/>
          </a:bodyPr>
          <a:lstStyle/>
          <a:p>
            <a:pPr marL="342900" indent="-342900">
              <a:buFont typeface="Arial" panose="020B0604020202020204" pitchFamily="34" charset="0"/>
              <a:buChar char="•"/>
            </a:pPr>
            <a:r>
              <a:rPr lang="en-US" sz="3000" dirty="0">
                <a:latin typeface="Comic Sans MS"/>
              </a:rPr>
              <a:t>Female mammals produce </a:t>
            </a:r>
            <a:r>
              <a:rPr lang="en-US" sz="3000" dirty="0" smtClean="0">
                <a:latin typeface="Comic Sans MS"/>
              </a:rPr>
              <a:t>milk for their babies</a:t>
            </a:r>
            <a:endParaRPr lang="en-US" sz="3000" dirty="0">
              <a:latin typeface="Comic Sans MS"/>
            </a:endParaRPr>
          </a:p>
        </p:txBody>
      </p:sp>
      <p:sp>
        <p:nvSpPr>
          <p:cNvPr id="15" name="TextBox 14"/>
          <p:cNvSpPr txBox="1"/>
          <p:nvPr/>
        </p:nvSpPr>
        <p:spPr>
          <a:xfrm>
            <a:off x="662766" y="4352387"/>
            <a:ext cx="9390272" cy="954107"/>
          </a:xfrm>
          <a:prstGeom prst="rect">
            <a:avLst/>
          </a:prstGeom>
        </p:spPr>
        <p:txBody>
          <a:bodyPr rtlCol="0">
            <a:spAutoFit/>
          </a:bodyPr>
          <a:lstStyle/>
          <a:p>
            <a:pPr marL="457200" indent="-457200">
              <a:spcBef>
                <a:spcPct val="0"/>
              </a:spcBef>
              <a:buFont typeface="Arial" panose="020B0604020202020204" pitchFamily="34" charset="0"/>
              <a:buChar char="•"/>
            </a:pPr>
            <a:r>
              <a:rPr lang="en-GB" altLang="en-US" sz="2800" dirty="0">
                <a:latin typeface="Comic Sans MS" panose="030F0702030302020204" pitchFamily="66" charset="0"/>
              </a:rPr>
              <a:t>The smallest mammal is the bumblebee bat, the largest is the blue whale.</a:t>
            </a:r>
            <a:endParaRPr lang="en-GB" altLang="en-US" sz="2800" dirty="0">
              <a:latin typeface="Comic Sans MS" panose="030F0702030302020204" pitchFamily="66" charset="0"/>
            </a:endParaRPr>
          </a:p>
        </p:txBody>
      </p:sp>
      <p:sp>
        <p:nvSpPr>
          <p:cNvPr id="16" name="TextBox 15"/>
          <p:cNvSpPr txBox="1"/>
          <p:nvPr/>
        </p:nvSpPr>
        <p:spPr>
          <a:xfrm>
            <a:off x="648389" y="5210189"/>
            <a:ext cx="9390272" cy="954107"/>
          </a:xfrm>
          <a:prstGeom prst="rect">
            <a:avLst/>
          </a:prstGeom>
        </p:spPr>
        <p:txBody>
          <a:bodyPr rtlCol="0">
            <a:spAutoFit/>
          </a:bodyPr>
          <a:lstStyle/>
          <a:p>
            <a:pPr marL="342900" indent="-342900">
              <a:buFont typeface="Arial" panose="020B0604020202020204" pitchFamily="34" charset="0"/>
              <a:buChar char="•"/>
            </a:pPr>
            <a:r>
              <a:rPr lang="en-US" sz="2800" dirty="0" smtClean="0">
                <a:latin typeface="Comic Sans MS"/>
              </a:rPr>
              <a:t> Most live on land but dolphins and whales are mammals who live in the sea.</a:t>
            </a:r>
            <a:endParaRPr lang="en-US" sz="2800" dirty="0">
              <a:latin typeface="Comic Sans MS"/>
            </a:endParaRPr>
          </a:p>
        </p:txBody>
      </p:sp>
      <p:pic>
        <p:nvPicPr>
          <p:cNvPr id="17" name="Picture 16"/>
          <p:cNvPicPr>
            <a:picLocks noChangeAspect="1"/>
          </p:cNvPicPr>
          <p:nvPr/>
        </p:nvPicPr>
        <p:blipFill>
          <a:blip r:embed="rId3"/>
          <a:stretch>
            <a:fillRect/>
          </a:stretch>
        </p:blipFill>
        <p:spPr>
          <a:xfrm>
            <a:off x="9233409" y="323760"/>
            <a:ext cx="2524125" cy="2076450"/>
          </a:xfrm>
          <a:prstGeom prst="rect">
            <a:avLst/>
          </a:prstGeom>
        </p:spPr>
      </p:pic>
      <p:pic>
        <p:nvPicPr>
          <p:cNvPr id="18" name="Picture 17"/>
          <p:cNvPicPr>
            <a:picLocks noChangeAspect="1"/>
          </p:cNvPicPr>
          <p:nvPr/>
        </p:nvPicPr>
        <p:blipFill>
          <a:blip r:embed="rId4"/>
          <a:stretch>
            <a:fillRect/>
          </a:stretch>
        </p:blipFill>
        <p:spPr>
          <a:xfrm>
            <a:off x="6224438" y="1980122"/>
            <a:ext cx="2532932" cy="1601931"/>
          </a:xfrm>
          <a:prstGeom prst="rect">
            <a:avLst/>
          </a:prstGeom>
        </p:spPr>
      </p:pic>
      <p:pic>
        <p:nvPicPr>
          <p:cNvPr id="19" name="Picture 18"/>
          <p:cNvPicPr>
            <a:picLocks noChangeAspect="1"/>
          </p:cNvPicPr>
          <p:nvPr/>
        </p:nvPicPr>
        <p:blipFill>
          <a:blip r:embed="rId5"/>
          <a:stretch>
            <a:fillRect/>
          </a:stretch>
        </p:blipFill>
        <p:spPr>
          <a:xfrm>
            <a:off x="9422165" y="2706466"/>
            <a:ext cx="2484408" cy="1645379"/>
          </a:xfrm>
          <a:prstGeom prst="rect">
            <a:avLst/>
          </a:prstGeom>
        </p:spPr>
      </p:pic>
      <p:pic>
        <p:nvPicPr>
          <p:cNvPr id="21" name="Picture 20"/>
          <p:cNvPicPr>
            <a:picLocks noChangeAspect="1"/>
          </p:cNvPicPr>
          <p:nvPr/>
        </p:nvPicPr>
        <p:blipFill>
          <a:blip r:embed="rId6"/>
          <a:stretch>
            <a:fillRect/>
          </a:stretch>
        </p:blipFill>
        <p:spPr>
          <a:xfrm>
            <a:off x="9653947" y="4830434"/>
            <a:ext cx="1798967" cy="1798967"/>
          </a:xfrm>
          <a:prstGeom prst="rect">
            <a:avLst/>
          </a:prstGeom>
        </p:spPr>
      </p:pic>
      <p:sp>
        <p:nvSpPr>
          <p:cNvPr id="22" name="TextBox 21"/>
          <p:cNvSpPr txBox="1"/>
          <p:nvPr/>
        </p:nvSpPr>
        <p:spPr>
          <a:xfrm>
            <a:off x="662766" y="6068523"/>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are w</a:t>
            </a:r>
            <a:r>
              <a:rPr lang="en-US" sz="3200" dirty="0" smtClean="0">
                <a:latin typeface="Comic Sans MS"/>
              </a:rPr>
              <a:t>arm </a:t>
            </a:r>
            <a:r>
              <a:rPr lang="en-US" sz="3200" dirty="0">
                <a:latin typeface="Comic Sans MS"/>
              </a:rPr>
              <a:t>blooded </a:t>
            </a:r>
          </a:p>
        </p:txBody>
      </p:sp>
    </p:spTree>
    <p:extLst>
      <p:ext uri="{BB962C8B-B14F-4D97-AF65-F5344CB8AC3E}">
        <p14:creationId xmlns:p14="http://schemas.microsoft.com/office/powerpoint/2010/main" val="21166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12" grpId="0"/>
      <p:bldP spid="15" grpId="0"/>
      <p:bldP spid="16"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p:cNvSpPr txBox="1"/>
          <p:nvPr/>
        </p:nvSpPr>
        <p:spPr>
          <a:xfrm>
            <a:off x="648389" y="1980122"/>
            <a:ext cx="9390272" cy="2308324"/>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are cold </a:t>
            </a:r>
            <a:r>
              <a:rPr lang="en-US" sz="3200" dirty="0">
                <a:latin typeface="Comic Sans MS"/>
              </a:rPr>
              <a:t>blooded</a:t>
            </a:r>
            <a:r>
              <a:rPr lang="en-US" sz="2000" dirty="0">
                <a:latin typeface="Comic Sans MS"/>
              </a:rPr>
              <a:t> </a:t>
            </a:r>
            <a:r>
              <a:rPr lang="en-US" sz="2800" dirty="0">
                <a:latin typeface="Comic Sans MS"/>
              </a:rPr>
              <a:t>which means their </a:t>
            </a:r>
            <a:r>
              <a:rPr lang="en-US" sz="2800" dirty="0">
                <a:solidFill>
                  <a:srgbClr val="000000"/>
                </a:solidFill>
                <a:latin typeface="Comic Sans MS"/>
              </a:rPr>
              <a:t>bodies </a:t>
            </a:r>
            <a:br>
              <a:rPr lang="en-US" sz="2800" dirty="0">
                <a:solidFill>
                  <a:srgbClr val="000000"/>
                </a:solidFill>
                <a:latin typeface="Comic Sans MS"/>
              </a:rPr>
            </a:br>
            <a:r>
              <a:rPr lang="en-US" sz="2800" dirty="0">
                <a:solidFill>
                  <a:srgbClr val="000000"/>
                </a:solidFill>
                <a:latin typeface="Comic Sans MS"/>
              </a:rPr>
              <a:t>react to their surroundings. If they are</a:t>
            </a:r>
            <a:br>
              <a:rPr lang="en-US" sz="2800" dirty="0">
                <a:solidFill>
                  <a:srgbClr val="000000"/>
                </a:solidFill>
                <a:latin typeface="Comic Sans MS"/>
              </a:rPr>
            </a:br>
            <a:r>
              <a:rPr lang="en-US" sz="2800" dirty="0">
                <a:solidFill>
                  <a:srgbClr val="000000"/>
                </a:solidFill>
                <a:latin typeface="Comic Sans MS"/>
              </a:rPr>
              <a:t>cold they can sit in the sun to warm up, </a:t>
            </a:r>
            <a:br>
              <a:rPr lang="en-US" sz="2800" dirty="0">
                <a:solidFill>
                  <a:srgbClr val="000000"/>
                </a:solidFill>
                <a:latin typeface="Comic Sans MS"/>
              </a:rPr>
            </a:br>
            <a:r>
              <a:rPr lang="en-US" sz="2800" dirty="0">
                <a:solidFill>
                  <a:srgbClr val="000000"/>
                </a:solidFill>
                <a:latin typeface="Comic Sans MS"/>
              </a:rPr>
              <a:t>if they are hot they can go into the water</a:t>
            </a:r>
            <a:br>
              <a:rPr lang="en-US" sz="2800" dirty="0">
                <a:solidFill>
                  <a:srgbClr val="000000"/>
                </a:solidFill>
                <a:latin typeface="Comic Sans MS"/>
              </a:rPr>
            </a:br>
            <a:r>
              <a:rPr lang="en-US" sz="2800" dirty="0">
                <a:solidFill>
                  <a:srgbClr val="000000"/>
                </a:solidFill>
                <a:latin typeface="Comic Sans MS"/>
              </a:rPr>
              <a:t>to cool </a:t>
            </a:r>
            <a:r>
              <a:rPr lang="en-US" sz="2800" dirty="0" smtClean="0">
                <a:solidFill>
                  <a:srgbClr val="000000"/>
                </a:solidFill>
                <a:latin typeface="Comic Sans MS"/>
              </a:rPr>
              <a:t>down</a:t>
            </a:r>
            <a:endParaRPr lang="en-US" sz="2800" dirty="0">
              <a:solidFill>
                <a:srgbClr val="000000"/>
              </a:solidFill>
              <a:latin typeface="Comic Sans MS"/>
            </a:endParaRPr>
          </a:p>
        </p:txBody>
      </p:sp>
      <p:sp>
        <p:nvSpPr>
          <p:cNvPr id="11" name="TextBox 10"/>
          <p:cNvSpPr txBox="1"/>
          <p:nvPr/>
        </p:nvSpPr>
        <p:spPr>
          <a:xfrm>
            <a:off x="648389" y="4435056"/>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Reptiles are have dry, rough </a:t>
            </a:r>
            <a:r>
              <a:rPr lang="en-GB" altLang="en-US" sz="3200" dirty="0">
                <a:latin typeface="Comic Sans MS"/>
              </a:rPr>
              <a:t>scaly </a:t>
            </a:r>
            <a:r>
              <a:rPr lang="en-GB" altLang="en-US" sz="3200" dirty="0">
                <a:latin typeface="Comic Sans MS"/>
              </a:rPr>
              <a:t>skin</a:t>
            </a:r>
            <a:endParaRPr lang="en-US" sz="3200" dirty="0">
              <a:latin typeface="Comic Sans MS"/>
            </a:endParaRPr>
          </a:p>
        </p:txBody>
      </p:sp>
      <p:sp>
        <p:nvSpPr>
          <p:cNvPr id="14" name="TextBox 13"/>
          <p:cNvSpPr txBox="1"/>
          <p:nvPr/>
        </p:nvSpPr>
        <p:spPr>
          <a:xfrm>
            <a:off x="3448769" y="334273"/>
            <a:ext cx="5266996" cy="1200329"/>
          </a:xfrm>
          <a:prstGeom prst="rect">
            <a:avLst/>
          </a:prstGeom>
          <a:ln w="57150">
            <a:solidFill>
              <a:srgbClr val="FFFF0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FFFF00"/>
                </a:solidFill>
                <a:latin typeface="Comic Sans MS"/>
              </a:rPr>
              <a:t>Reptiles</a:t>
            </a:r>
          </a:p>
        </p:txBody>
      </p:sp>
      <p:sp>
        <p:nvSpPr>
          <p:cNvPr id="22" name="TextBox 21"/>
          <p:cNvSpPr txBox="1"/>
          <p:nvPr/>
        </p:nvSpPr>
        <p:spPr>
          <a:xfrm>
            <a:off x="648389" y="5064424"/>
            <a:ext cx="9390272" cy="523220"/>
          </a:xfrm>
          <a:prstGeom prst="rect">
            <a:avLst/>
          </a:prstGeom>
        </p:spPr>
        <p:txBody>
          <a:bodyPr rtlCol="0">
            <a:spAutoFit/>
          </a:bodyPr>
          <a:lstStyle/>
          <a:p>
            <a:pPr marL="342900" indent="-342900">
              <a:buFont typeface="Arial" panose="020B0604020202020204" pitchFamily="34" charset="0"/>
              <a:buChar char="•"/>
            </a:pPr>
            <a:r>
              <a:rPr lang="en-GB" altLang="en-US" sz="2800" dirty="0">
                <a:latin typeface="Comic Sans MS" panose="030F0702030302020204" pitchFamily="66" charset="0"/>
              </a:rPr>
              <a:t>Reptiles include turtles, crocodiles, lizards, snakes</a:t>
            </a:r>
            <a:endParaRPr lang="en-US" sz="2800" dirty="0">
              <a:latin typeface="Comic Sans MS" panose="030F0702030302020204" pitchFamily="66" charset="0"/>
            </a:endParaRPr>
          </a:p>
        </p:txBody>
      </p:sp>
      <p:sp>
        <p:nvSpPr>
          <p:cNvPr id="23" name="TextBox 22"/>
          <p:cNvSpPr txBox="1"/>
          <p:nvPr/>
        </p:nvSpPr>
        <p:spPr>
          <a:xfrm>
            <a:off x="648389" y="5639518"/>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lay eggs</a:t>
            </a:r>
            <a:endParaRPr lang="en-US" sz="3200" dirty="0">
              <a:latin typeface="Comic Sans MS"/>
            </a:endParaRPr>
          </a:p>
        </p:txBody>
      </p:sp>
      <p:pic>
        <p:nvPicPr>
          <p:cNvPr id="2" name="Picture 1"/>
          <p:cNvPicPr>
            <a:picLocks noChangeAspect="1"/>
          </p:cNvPicPr>
          <p:nvPr/>
        </p:nvPicPr>
        <p:blipFill>
          <a:blip r:embed="rId3"/>
          <a:stretch>
            <a:fillRect/>
          </a:stretch>
        </p:blipFill>
        <p:spPr>
          <a:xfrm>
            <a:off x="9140046" y="334273"/>
            <a:ext cx="2743200" cy="1714500"/>
          </a:xfrm>
          <a:prstGeom prst="rect">
            <a:avLst/>
          </a:prstGeom>
        </p:spPr>
      </p:pic>
      <p:pic>
        <p:nvPicPr>
          <p:cNvPr id="5" name="Picture 4"/>
          <p:cNvPicPr>
            <a:picLocks noChangeAspect="1"/>
          </p:cNvPicPr>
          <p:nvPr/>
        </p:nvPicPr>
        <p:blipFill>
          <a:blip r:embed="rId4"/>
          <a:stretch>
            <a:fillRect/>
          </a:stretch>
        </p:blipFill>
        <p:spPr>
          <a:xfrm>
            <a:off x="557757" y="185751"/>
            <a:ext cx="2252830" cy="1497372"/>
          </a:xfrm>
          <a:prstGeom prst="rect">
            <a:avLst/>
          </a:prstGeom>
        </p:spPr>
      </p:pic>
      <p:pic>
        <p:nvPicPr>
          <p:cNvPr id="6" name="Picture 5"/>
          <p:cNvPicPr>
            <a:picLocks noChangeAspect="1"/>
          </p:cNvPicPr>
          <p:nvPr/>
        </p:nvPicPr>
        <p:blipFill>
          <a:blip r:embed="rId5"/>
          <a:stretch>
            <a:fillRect/>
          </a:stretch>
        </p:blipFill>
        <p:spPr>
          <a:xfrm>
            <a:off x="9355567" y="5587644"/>
            <a:ext cx="2527679" cy="912075"/>
          </a:xfrm>
          <a:prstGeom prst="rect">
            <a:avLst/>
          </a:prstGeom>
        </p:spPr>
      </p:pic>
      <p:pic>
        <p:nvPicPr>
          <p:cNvPr id="7" name="Picture 6"/>
          <p:cNvPicPr>
            <a:picLocks noChangeAspect="1"/>
          </p:cNvPicPr>
          <p:nvPr/>
        </p:nvPicPr>
        <p:blipFill>
          <a:blip r:embed="rId6"/>
          <a:stretch>
            <a:fillRect/>
          </a:stretch>
        </p:blipFill>
        <p:spPr>
          <a:xfrm>
            <a:off x="9475071" y="2465358"/>
            <a:ext cx="2483956" cy="1864894"/>
          </a:xfrm>
          <a:prstGeom prst="rect">
            <a:avLst/>
          </a:prstGeom>
        </p:spPr>
      </p:pic>
    </p:spTree>
    <p:extLst>
      <p:ext uri="{BB962C8B-B14F-4D97-AF65-F5344CB8AC3E}">
        <p14:creationId xmlns:p14="http://schemas.microsoft.com/office/powerpoint/2010/main" val="3877817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p:cNvSpPr txBox="1"/>
          <p:nvPr/>
        </p:nvSpPr>
        <p:spPr>
          <a:xfrm>
            <a:off x="648389" y="1980122"/>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solidFill>
                  <a:srgbClr val="000000"/>
                </a:solidFill>
                <a:latin typeface="Comic Sans MS"/>
              </a:rPr>
              <a:t>They l</a:t>
            </a:r>
            <a:r>
              <a:rPr lang="en-US" sz="3200" dirty="0" smtClean="0">
                <a:solidFill>
                  <a:srgbClr val="000000"/>
                </a:solidFill>
                <a:latin typeface="Comic Sans MS"/>
              </a:rPr>
              <a:t>ive </a:t>
            </a:r>
            <a:r>
              <a:rPr lang="en-US" sz="3200" dirty="0">
                <a:solidFill>
                  <a:srgbClr val="000000"/>
                </a:solidFill>
                <a:latin typeface="Comic Sans MS"/>
              </a:rPr>
              <a:t>on land and in water</a:t>
            </a:r>
          </a:p>
        </p:txBody>
      </p:sp>
      <p:sp>
        <p:nvSpPr>
          <p:cNvPr id="10" name="TextBox 9"/>
          <p:cNvSpPr txBox="1"/>
          <p:nvPr/>
        </p:nvSpPr>
        <p:spPr>
          <a:xfrm>
            <a:off x="648389" y="2569594"/>
            <a:ext cx="9390272" cy="1569660"/>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s</a:t>
            </a:r>
            <a:r>
              <a:rPr lang="en-US" sz="3200" dirty="0" smtClean="0">
                <a:latin typeface="Comic Sans MS"/>
              </a:rPr>
              <a:t>tart </a:t>
            </a:r>
            <a:r>
              <a:rPr lang="en-US" sz="3200" dirty="0">
                <a:latin typeface="Comic Sans MS"/>
              </a:rPr>
              <a:t>their lives in water</a:t>
            </a:r>
            <a:br>
              <a:rPr lang="en-US" sz="3200" dirty="0">
                <a:latin typeface="Comic Sans MS"/>
              </a:rPr>
            </a:br>
            <a:r>
              <a:rPr lang="en-US" sz="3200" dirty="0">
                <a:latin typeface="Comic Sans MS"/>
              </a:rPr>
              <a:t>with gills and tails. Then grow</a:t>
            </a:r>
            <a:br>
              <a:rPr lang="en-US" sz="3200" dirty="0">
                <a:latin typeface="Comic Sans MS"/>
              </a:rPr>
            </a:br>
            <a:r>
              <a:rPr lang="en-US" sz="3200" dirty="0">
                <a:solidFill>
                  <a:srgbClr val="000000"/>
                </a:solidFill>
                <a:latin typeface="Comic Sans MS"/>
              </a:rPr>
              <a:t>lungs and legs to live on land.</a:t>
            </a:r>
          </a:p>
        </p:txBody>
      </p:sp>
      <p:sp>
        <p:nvSpPr>
          <p:cNvPr id="11" name="TextBox 10"/>
          <p:cNvSpPr txBox="1"/>
          <p:nvPr/>
        </p:nvSpPr>
        <p:spPr>
          <a:xfrm>
            <a:off x="648389" y="4136726"/>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are c</a:t>
            </a:r>
            <a:r>
              <a:rPr lang="en-US" sz="3200" dirty="0" smtClean="0">
                <a:latin typeface="Comic Sans MS"/>
              </a:rPr>
              <a:t>old </a:t>
            </a:r>
            <a:r>
              <a:rPr lang="en-US" sz="3200" dirty="0">
                <a:latin typeface="Comic Sans MS"/>
              </a:rPr>
              <a:t>blooded </a:t>
            </a:r>
          </a:p>
        </p:txBody>
      </p:sp>
      <p:sp>
        <p:nvSpPr>
          <p:cNvPr id="22" name="TextBox 21"/>
          <p:cNvSpPr txBox="1"/>
          <p:nvPr/>
        </p:nvSpPr>
        <p:spPr>
          <a:xfrm>
            <a:off x="634012" y="4726198"/>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There are 4000 </a:t>
            </a:r>
            <a:r>
              <a:rPr lang="en-US" sz="3200" dirty="0">
                <a:latin typeface="Comic Sans MS"/>
              </a:rPr>
              <a:t>different species</a:t>
            </a:r>
          </a:p>
        </p:txBody>
      </p:sp>
      <p:sp>
        <p:nvSpPr>
          <p:cNvPr id="23" name="TextBox 22"/>
          <p:cNvSpPr txBox="1"/>
          <p:nvPr/>
        </p:nvSpPr>
        <p:spPr>
          <a:xfrm>
            <a:off x="648389" y="5267504"/>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have webbed feet and smooth skin</a:t>
            </a:r>
            <a:endParaRPr lang="en-US" sz="3200" dirty="0">
              <a:latin typeface="Comic Sans MS"/>
            </a:endParaRPr>
          </a:p>
        </p:txBody>
      </p:sp>
      <p:sp>
        <p:nvSpPr>
          <p:cNvPr id="12" name="TextBox 11"/>
          <p:cNvSpPr txBox="1"/>
          <p:nvPr/>
        </p:nvSpPr>
        <p:spPr>
          <a:xfrm>
            <a:off x="3535032" y="350448"/>
            <a:ext cx="5266996" cy="1200329"/>
          </a:xfrm>
          <a:prstGeom prst="rect">
            <a:avLst/>
          </a:prstGeom>
          <a:ln w="57150">
            <a:solidFill>
              <a:srgbClr val="FF000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FF0000"/>
                </a:solidFill>
                <a:latin typeface="Comic Sans MS"/>
              </a:rPr>
              <a:t>Amphibians</a:t>
            </a:r>
          </a:p>
        </p:txBody>
      </p:sp>
      <p:pic>
        <p:nvPicPr>
          <p:cNvPr id="3" name="Picture 2"/>
          <p:cNvPicPr>
            <a:picLocks noChangeAspect="1"/>
          </p:cNvPicPr>
          <p:nvPr/>
        </p:nvPicPr>
        <p:blipFill>
          <a:blip r:embed="rId3"/>
          <a:stretch>
            <a:fillRect/>
          </a:stretch>
        </p:blipFill>
        <p:spPr>
          <a:xfrm>
            <a:off x="9188570" y="350448"/>
            <a:ext cx="2743200" cy="1828800"/>
          </a:xfrm>
          <a:prstGeom prst="rect">
            <a:avLst/>
          </a:prstGeom>
        </p:spPr>
      </p:pic>
      <p:pic>
        <p:nvPicPr>
          <p:cNvPr id="8" name="Picture 7"/>
          <p:cNvPicPr>
            <a:picLocks noChangeAspect="1"/>
          </p:cNvPicPr>
          <p:nvPr/>
        </p:nvPicPr>
        <p:blipFill>
          <a:blip r:embed="rId4"/>
          <a:stretch>
            <a:fillRect/>
          </a:stretch>
        </p:blipFill>
        <p:spPr>
          <a:xfrm>
            <a:off x="9268629" y="2802951"/>
            <a:ext cx="2743200" cy="1733788"/>
          </a:xfrm>
          <a:prstGeom prst="rect">
            <a:avLst/>
          </a:prstGeom>
        </p:spPr>
      </p:pic>
      <p:sp>
        <p:nvSpPr>
          <p:cNvPr id="16" name="TextBox 15"/>
          <p:cNvSpPr txBox="1"/>
          <p:nvPr/>
        </p:nvSpPr>
        <p:spPr>
          <a:xfrm>
            <a:off x="9952038" y="2176372"/>
            <a:ext cx="2645614" cy="584200"/>
          </a:xfrm>
          <a:prstGeom prst="rect">
            <a:avLst/>
          </a:prstGeom>
        </p:spPr>
        <p:txBody>
          <a:bodyPr rtlCol="0">
            <a:spAutoFit/>
          </a:bodyPr>
          <a:lstStyle/>
          <a:p>
            <a:r>
              <a:rPr lang="en-US" sz="3200" dirty="0">
                <a:solidFill>
                  <a:srgbClr val="000000"/>
                </a:solidFill>
                <a:latin typeface="Comic Sans MS"/>
              </a:rPr>
              <a:t>Frogs</a:t>
            </a:r>
          </a:p>
        </p:txBody>
      </p:sp>
      <p:sp>
        <p:nvSpPr>
          <p:cNvPr id="17" name="TextBox 16"/>
          <p:cNvSpPr txBox="1"/>
          <p:nvPr/>
        </p:nvSpPr>
        <p:spPr>
          <a:xfrm>
            <a:off x="9952038" y="4379319"/>
            <a:ext cx="2645614" cy="584200"/>
          </a:xfrm>
          <a:prstGeom prst="rect">
            <a:avLst/>
          </a:prstGeom>
        </p:spPr>
        <p:txBody>
          <a:bodyPr rtlCol="0">
            <a:spAutoFit/>
          </a:bodyPr>
          <a:lstStyle/>
          <a:p>
            <a:r>
              <a:rPr lang="en-US" sz="3200" dirty="0">
                <a:solidFill>
                  <a:srgbClr val="000000"/>
                </a:solidFill>
                <a:latin typeface="Comic Sans MS"/>
              </a:rPr>
              <a:t>Newts</a:t>
            </a:r>
          </a:p>
        </p:txBody>
      </p:sp>
      <p:pic>
        <p:nvPicPr>
          <p:cNvPr id="9" name="Picture 8"/>
          <p:cNvPicPr>
            <a:picLocks noChangeAspect="1"/>
          </p:cNvPicPr>
          <p:nvPr/>
        </p:nvPicPr>
        <p:blipFill>
          <a:blip r:embed="rId5"/>
          <a:stretch>
            <a:fillRect/>
          </a:stretch>
        </p:blipFill>
        <p:spPr>
          <a:xfrm>
            <a:off x="9576759" y="5020934"/>
            <a:ext cx="2334693" cy="1481108"/>
          </a:xfrm>
          <a:prstGeom prst="rect">
            <a:avLst/>
          </a:prstGeom>
        </p:spPr>
      </p:pic>
      <p:sp>
        <p:nvSpPr>
          <p:cNvPr id="19" name="TextBox 18"/>
          <p:cNvSpPr txBox="1"/>
          <p:nvPr/>
        </p:nvSpPr>
        <p:spPr>
          <a:xfrm>
            <a:off x="10024284" y="6273800"/>
            <a:ext cx="2645614" cy="584200"/>
          </a:xfrm>
          <a:prstGeom prst="rect">
            <a:avLst/>
          </a:prstGeom>
        </p:spPr>
        <p:txBody>
          <a:bodyPr rtlCol="0">
            <a:spAutoFit/>
          </a:bodyPr>
          <a:lstStyle/>
          <a:p>
            <a:r>
              <a:rPr lang="en-US" sz="3200" dirty="0">
                <a:solidFill>
                  <a:srgbClr val="000000"/>
                </a:solidFill>
                <a:latin typeface="Comic Sans MS"/>
              </a:rPr>
              <a:t>Toads</a:t>
            </a:r>
          </a:p>
        </p:txBody>
      </p:sp>
    </p:spTree>
    <p:extLst>
      <p:ext uri="{BB962C8B-B14F-4D97-AF65-F5344CB8AC3E}">
        <p14:creationId xmlns:p14="http://schemas.microsoft.com/office/powerpoint/2010/main" val="1518690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22" grpId="0"/>
      <p:bldP spid="23" grpId="0"/>
      <p:bldP spid="16" grpId="0"/>
      <p:bldP spid="17"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p:cNvSpPr txBox="1"/>
          <p:nvPr/>
        </p:nvSpPr>
        <p:spPr>
          <a:xfrm>
            <a:off x="648389" y="1980122"/>
            <a:ext cx="9390272" cy="584775"/>
          </a:xfrm>
          <a:prstGeom prst="rect">
            <a:avLst/>
          </a:prstGeom>
        </p:spPr>
        <p:txBody>
          <a:bodyPr rtlCol="0">
            <a:spAutoFit/>
          </a:bodyPr>
          <a:lstStyle/>
          <a:p>
            <a:pPr marL="457200" indent="-457200">
              <a:spcBef>
                <a:spcPct val="0"/>
              </a:spcBef>
              <a:buFont typeface="Arial" panose="020B0604020202020204" pitchFamily="34" charset="0"/>
              <a:buChar char="•"/>
            </a:pPr>
            <a:r>
              <a:rPr lang="en-GB" altLang="en-US" sz="3200" dirty="0">
                <a:latin typeface="Comic Sans MS" panose="030F0702030302020204" pitchFamily="66" charset="0"/>
              </a:rPr>
              <a:t>Invertebrates do not have a backbone</a:t>
            </a:r>
            <a:r>
              <a:rPr lang="en-GB" altLang="en-US" sz="3200" dirty="0">
                <a:latin typeface="Twinkl" pitchFamily="2" charset="0"/>
              </a:rPr>
              <a:t>.</a:t>
            </a:r>
            <a:endParaRPr lang="en-GB" altLang="en-US" sz="3200" dirty="0">
              <a:latin typeface="Twinkl" pitchFamily="2" charset="0"/>
            </a:endParaRPr>
          </a:p>
        </p:txBody>
      </p:sp>
      <p:sp>
        <p:nvSpPr>
          <p:cNvPr id="10" name="TextBox 9"/>
          <p:cNvSpPr txBox="1"/>
          <p:nvPr/>
        </p:nvSpPr>
        <p:spPr>
          <a:xfrm>
            <a:off x="648389" y="2569594"/>
            <a:ext cx="9390272" cy="1569660"/>
          </a:xfrm>
          <a:prstGeom prst="rect">
            <a:avLst/>
          </a:prstGeom>
        </p:spPr>
        <p:txBody>
          <a:bodyPr rtlCol="0">
            <a:spAutoFit/>
          </a:bodyPr>
          <a:lstStyle/>
          <a:p>
            <a:pPr marL="457200" indent="-457200">
              <a:spcBef>
                <a:spcPct val="0"/>
              </a:spcBef>
              <a:buFont typeface="Arial" panose="020B0604020202020204" pitchFamily="34" charset="0"/>
              <a:buChar char="•"/>
            </a:pPr>
            <a:r>
              <a:rPr lang="en-GB" altLang="en-US" sz="3200" dirty="0">
                <a:latin typeface="Comic Sans MS" panose="030F0702030302020204" pitchFamily="66" charset="0"/>
              </a:rPr>
              <a:t>Invertebrates include animal groups such as insects, sponges, flatworms, molluscs (squid and octopus), arthropods and many others.</a:t>
            </a:r>
          </a:p>
        </p:txBody>
      </p:sp>
      <p:sp>
        <p:nvSpPr>
          <p:cNvPr id="11" name="TextBox 10"/>
          <p:cNvSpPr txBox="1"/>
          <p:nvPr/>
        </p:nvSpPr>
        <p:spPr>
          <a:xfrm>
            <a:off x="648389" y="3716189"/>
            <a:ext cx="9390272" cy="584775"/>
          </a:xfrm>
          <a:prstGeom prst="rect">
            <a:avLst/>
          </a:prstGeom>
        </p:spPr>
        <p:txBody>
          <a:bodyPr rtlCol="0">
            <a:spAutoFit/>
          </a:bodyPr>
          <a:lstStyle/>
          <a:p>
            <a:endParaRPr lang="en-US" sz="3200" dirty="0">
              <a:latin typeface="Comic Sans MS"/>
            </a:endParaRPr>
          </a:p>
        </p:txBody>
      </p:sp>
      <p:sp>
        <p:nvSpPr>
          <p:cNvPr id="22" name="TextBox 21"/>
          <p:cNvSpPr txBox="1"/>
          <p:nvPr/>
        </p:nvSpPr>
        <p:spPr>
          <a:xfrm>
            <a:off x="634012" y="4370358"/>
            <a:ext cx="9390272" cy="584775"/>
          </a:xfrm>
          <a:prstGeom prst="rect">
            <a:avLst/>
          </a:prstGeom>
        </p:spPr>
        <p:txBody>
          <a:bodyPr rtlCol="0">
            <a:spAutoFit/>
          </a:bodyPr>
          <a:lstStyle/>
          <a:p>
            <a:pPr marL="342900" indent="-342900">
              <a:buFont typeface="Arial" panose="020B0604020202020204" pitchFamily="34" charset="0"/>
              <a:buChar char="•"/>
            </a:pPr>
            <a:r>
              <a:rPr lang="en-GB" sz="3200" dirty="0" smtClean="0">
                <a:latin typeface="Comic Sans MS" panose="030F0702030302020204" pitchFamily="66" charset="0"/>
              </a:rPr>
              <a:t>They are </a:t>
            </a:r>
            <a:r>
              <a:rPr lang="en-GB" sz="3200" dirty="0">
                <a:latin typeface="Comic Sans MS" panose="030F0702030302020204" pitchFamily="66" charset="0"/>
              </a:rPr>
              <a:t>cold-blooded</a:t>
            </a:r>
            <a:endParaRPr lang="en-US" sz="3200" dirty="0">
              <a:latin typeface="Comic Sans MS" panose="030F0702030302020204" pitchFamily="66" charset="0"/>
            </a:endParaRPr>
          </a:p>
        </p:txBody>
      </p:sp>
      <p:sp>
        <p:nvSpPr>
          <p:cNvPr id="23" name="TextBox 22"/>
          <p:cNvSpPr txBox="1"/>
          <p:nvPr/>
        </p:nvSpPr>
        <p:spPr>
          <a:xfrm>
            <a:off x="634012" y="5023354"/>
            <a:ext cx="9390272" cy="1569660"/>
          </a:xfrm>
          <a:prstGeom prst="rect">
            <a:avLst/>
          </a:prstGeom>
        </p:spPr>
        <p:txBody>
          <a:bodyPr rtlCol="0">
            <a:spAutoFit/>
          </a:bodyPr>
          <a:lstStyle/>
          <a:p>
            <a:pPr marL="342900" indent="-342900">
              <a:buFont typeface="Arial" panose="020B0604020202020204" pitchFamily="34" charset="0"/>
              <a:buChar char="•"/>
            </a:pPr>
            <a:r>
              <a:rPr lang="en-GB" sz="3200" dirty="0">
                <a:latin typeface="Comic Sans MS" panose="030F0702030302020204" pitchFamily="66" charset="0"/>
              </a:rPr>
              <a:t>Some examples of invertebrates </a:t>
            </a:r>
            <a:r>
              <a:rPr lang="en-GB" sz="3200" dirty="0" smtClean="0">
                <a:latin typeface="Comic Sans MS" panose="030F0702030302020204" pitchFamily="66" charset="0"/>
              </a:rPr>
              <a:t>are: ladybirds</a:t>
            </a:r>
            <a:r>
              <a:rPr lang="en-GB" sz="3200" dirty="0">
                <a:latin typeface="Comic Sans MS" panose="030F0702030302020204" pitchFamily="66" charset="0"/>
              </a:rPr>
              <a:t>, squids, bees, snails, centipedes, wasps and flies.</a:t>
            </a:r>
            <a:r>
              <a:rPr lang="en-US" sz="3200" dirty="0">
                <a:latin typeface="Comic Sans MS" panose="030F0702030302020204" pitchFamily="66" charset="0"/>
              </a:rPr>
              <a:t> </a:t>
            </a:r>
            <a:endParaRPr lang="en-US" sz="3200" dirty="0">
              <a:latin typeface="Comic Sans MS" panose="030F0702030302020204" pitchFamily="66" charset="0"/>
            </a:endParaRPr>
          </a:p>
        </p:txBody>
      </p:sp>
      <p:sp>
        <p:nvSpPr>
          <p:cNvPr id="13" name="TextBox 12"/>
          <p:cNvSpPr txBox="1"/>
          <p:nvPr/>
        </p:nvSpPr>
        <p:spPr>
          <a:xfrm>
            <a:off x="634012" y="5614358"/>
            <a:ext cx="9390272" cy="1077218"/>
          </a:xfrm>
          <a:prstGeom prst="rect">
            <a:avLst/>
          </a:prstGeom>
        </p:spPr>
        <p:txBody>
          <a:bodyPr rtlCol="0">
            <a:spAutoFit/>
          </a:bodyPr>
          <a:lstStyle/>
          <a:p>
            <a:endParaRPr lang="en-US" sz="3200" dirty="0">
              <a:latin typeface="Comic Sans MS"/>
            </a:endParaRPr>
          </a:p>
          <a:p>
            <a:endParaRPr lang="en-US" sz="3200" dirty="0">
              <a:latin typeface="Comic Sans MS"/>
            </a:endParaRPr>
          </a:p>
        </p:txBody>
      </p:sp>
      <p:sp>
        <p:nvSpPr>
          <p:cNvPr id="15" name="TextBox 14"/>
          <p:cNvSpPr txBox="1"/>
          <p:nvPr/>
        </p:nvSpPr>
        <p:spPr>
          <a:xfrm>
            <a:off x="634012" y="318098"/>
            <a:ext cx="7952356" cy="1200329"/>
          </a:xfrm>
          <a:prstGeom prst="rect">
            <a:avLst/>
          </a:prstGeom>
          <a:ln w="57150">
            <a:solidFill>
              <a:srgbClr val="7030A0"/>
            </a:solid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sz="7200" dirty="0" smtClean="0">
                <a:solidFill>
                  <a:srgbClr val="7030A0"/>
                </a:solidFill>
                <a:latin typeface="Comic Sans MS"/>
              </a:rPr>
              <a:t>Invertebrates</a:t>
            </a:r>
            <a:endParaRPr lang="en-US" sz="7200" dirty="0">
              <a:solidFill>
                <a:srgbClr val="7030A0"/>
              </a:solidFill>
              <a:latin typeface="Comic Sans MS"/>
            </a:endParaRPr>
          </a:p>
        </p:txBody>
      </p:sp>
      <p:pic>
        <p:nvPicPr>
          <p:cNvPr id="6" name="Picture 5"/>
          <p:cNvPicPr>
            <a:picLocks noChangeAspect="1"/>
          </p:cNvPicPr>
          <p:nvPr/>
        </p:nvPicPr>
        <p:blipFill>
          <a:blip r:embed="rId3"/>
          <a:stretch>
            <a:fillRect/>
          </a:stretch>
        </p:blipFill>
        <p:spPr>
          <a:xfrm>
            <a:off x="9803202" y="2842764"/>
            <a:ext cx="2084666" cy="1521365"/>
          </a:xfrm>
          <a:prstGeom prst="rect">
            <a:avLst/>
          </a:prstGeom>
        </p:spPr>
      </p:pic>
      <p:pic>
        <p:nvPicPr>
          <p:cNvPr id="3" name="Picture 2"/>
          <p:cNvPicPr>
            <a:picLocks noChangeAspect="1"/>
          </p:cNvPicPr>
          <p:nvPr/>
        </p:nvPicPr>
        <p:blipFill>
          <a:blip r:embed="rId4"/>
          <a:stretch>
            <a:fillRect/>
          </a:stretch>
        </p:blipFill>
        <p:spPr>
          <a:xfrm>
            <a:off x="9803202" y="4595233"/>
            <a:ext cx="2129801" cy="2000952"/>
          </a:xfrm>
          <a:prstGeom prst="rect">
            <a:avLst/>
          </a:prstGeom>
        </p:spPr>
      </p:pic>
      <p:pic>
        <p:nvPicPr>
          <p:cNvPr id="8" name="Picture 7"/>
          <p:cNvPicPr>
            <a:picLocks noChangeAspect="1"/>
          </p:cNvPicPr>
          <p:nvPr/>
        </p:nvPicPr>
        <p:blipFill>
          <a:blip r:embed="rId5"/>
          <a:stretch>
            <a:fillRect/>
          </a:stretch>
        </p:blipFill>
        <p:spPr>
          <a:xfrm>
            <a:off x="9789135" y="502516"/>
            <a:ext cx="2098733" cy="2060849"/>
          </a:xfrm>
          <a:prstGeom prst="rect">
            <a:avLst/>
          </a:prstGeom>
        </p:spPr>
      </p:pic>
    </p:spTree>
    <p:extLst>
      <p:ext uri="{BB962C8B-B14F-4D97-AF65-F5344CB8AC3E}">
        <p14:creationId xmlns:p14="http://schemas.microsoft.com/office/powerpoint/2010/main" val="448878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nodePh="1">
                                  <p:stCondLst>
                                    <p:cond delay="0"/>
                                  </p:stCondLst>
                                  <p:endCondLst>
                                    <p:cond evt="begin" delay="0">
                                      <p:tn val="13"/>
                                    </p:cond>
                                  </p:end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nodePh="1">
                                  <p:stCondLst>
                                    <p:cond delay="0"/>
                                  </p:stCondLst>
                                  <p:endCondLst>
                                    <p:cond evt="begin" delay="0">
                                      <p:tn val="25"/>
                                    </p:cond>
                                  </p:end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22" grpId="0"/>
      <p:bldP spid="23"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p:cNvSpPr txBox="1"/>
          <p:nvPr/>
        </p:nvSpPr>
        <p:spPr>
          <a:xfrm>
            <a:off x="648389" y="1883075"/>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solidFill>
                  <a:srgbClr val="000000"/>
                </a:solidFill>
                <a:latin typeface="Comic Sans MS"/>
              </a:rPr>
              <a:t>Birds are warm </a:t>
            </a:r>
            <a:r>
              <a:rPr lang="en-US" sz="3200" dirty="0">
                <a:solidFill>
                  <a:srgbClr val="000000"/>
                </a:solidFill>
                <a:latin typeface="Comic Sans MS"/>
              </a:rPr>
              <a:t>blooded</a:t>
            </a:r>
          </a:p>
        </p:txBody>
      </p:sp>
      <p:sp>
        <p:nvSpPr>
          <p:cNvPr id="10" name="TextBox 9"/>
          <p:cNvSpPr txBox="1"/>
          <p:nvPr/>
        </p:nvSpPr>
        <p:spPr>
          <a:xfrm>
            <a:off x="648389" y="2569594"/>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have feathers and wings</a:t>
            </a:r>
            <a:endParaRPr lang="en-US" sz="3200" dirty="0">
              <a:solidFill>
                <a:srgbClr val="000000"/>
              </a:solidFill>
              <a:latin typeface="Comic Sans MS"/>
            </a:endParaRPr>
          </a:p>
        </p:txBody>
      </p:sp>
      <p:sp>
        <p:nvSpPr>
          <p:cNvPr id="11" name="TextBox 10"/>
          <p:cNvSpPr txBox="1"/>
          <p:nvPr/>
        </p:nvSpPr>
        <p:spPr>
          <a:xfrm>
            <a:off x="634012" y="3214779"/>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Birds have </a:t>
            </a:r>
            <a:r>
              <a:rPr lang="en-US" sz="3200" dirty="0">
                <a:latin typeface="Comic Sans MS"/>
              </a:rPr>
              <a:t>a beak</a:t>
            </a:r>
          </a:p>
        </p:txBody>
      </p:sp>
      <p:sp>
        <p:nvSpPr>
          <p:cNvPr id="22" name="TextBox 21"/>
          <p:cNvSpPr txBox="1"/>
          <p:nvPr/>
        </p:nvSpPr>
        <p:spPr>
          <a:xfrm>
            <a:off x="634012" y="3901297"/>
            <a:ext cx="9390272" cy="584775"/>
          </a:xfrm>
          <a:prstGeom prst="rect">
            <a:avLst/>
          </a:prstGeom>
        </p:spPr>
        <p:txBody>
          <a:bodyPr rtlCol="0">
            <a:spAutoFit/>
          </a:bodyPr>
          <a:lstStyle/>
          <a:p>
            <a:pPr marL="457200" indent="-457200">
              <a:spcBef>
                <a:spcPct val="0"/>
              </a:spcBef>
              <a:buFont typeface="Arial" panose="020B0604020202020204" pitchFamily="34" charset="0"/>
              <a:buChar char="•"/>
            </a:pPr>
            <a:r>
              <a:rPr lang="en-GB" altLang="en-US" sz="3200" dirty="0">
                <a:latin typeface="Twinkl" pitchFamily="2" charset="0"/>
              </a:rPr>
              <a:t>Most birds can </a:t>
            </a:r>
            <a:r>
              <a:rPr lang="en-GB" altLang="en-US" sz="3200" dirty="0" smtClean="0">
                <a:latin typeface="Twinkl" pitchFamily="2" charset="0"/>
              </a:rPr>
              <a:t>fly</a:t>
            </a:r>
            <a:endParaRPr lang="en-GB" altLang="en-US" sz="3200" dirty="0">
              <a:latin typeface="Twinkl" pitchFamily="2" charset="0"/>
            </a:endParaRPr>
          </a:p>
        </p:txBody>
      </p:sp>
      <p:sp>
        <p:nvSpPr>
          <p:cNvPr id="23" name="TextBox 22"/>
          <p:cNvSpPr txBox="1"/>
          <p:nvPr/>
        </p:nvSpPr>
        <p:spPr>
          <a:xfrm>
            <a:off x="634012" y="4587335"/>
            <a:ext cx="9390272" cy="830997"/>
          </a:xfrm>
          <a:prstGeom prst="rect">
            <a:avLst/>
          </a:prstGeom>
        </p:spPr>
        <p:txBody>
          <a:bodyPr rtlCol="0">
            <a:spAutoFit/>
          </a:bodyPr>
          <a:lstStyle/>
          <a:p>
            <a:pPr marL="342900" indent="-342900">
              <a:spcBef>
                <a:spcPct val="0"/>
              </a:spcBef>
              <a:buFont typeface="Arial" panose="020B0604020202020204" pitchFamily="34" charset="0"/>
              <a:buChar char="•"/>
            </a:pPr>
            <a:r>
              <a:rPr lang="en-GB" altLang="en-US" sz="2400" dirty="0">
                <a:latin typeface="Comic Sans MS" panose="030F0702030302020204" pitchFamily="66" charset="0"/>
              </a:rPr>
              <a:t>Ostriches, kiwis and penguins lost their ability to fly as their lifestyles were more suited to land or </a:t>
            </a:r>
            <a:r>
              <a:rPr lang="en-GB" altLang="en-US" sz="2400" dirty="0" smtClean="0">
                <a:latin typeface="Comic Sans MS" panose="030F0702030302020204" pitchFamily="66" charset="0"/>
              </a:rPr>
              <a:t>water</a:t>
            </a:r>
            <a:endParaRPr lang="en-GB" altLang="en-US" sz="2400" dirty="0">
              <a:latin typeface="Comic Sans MS" panose="030F0702030302020204" pitchFamily="66" charset="0"/>
            </a:endParaRPr>
          </a:p>
        </p:txBody>
      </p:sp>
      <p:sp>
        <p:nvSpPr>
          <p:cNvPr id="13" name="TextBox 12"/>
          <p:cNvSpPr txBox="1"/>
          <p:nvPr/>
        </p:nvSpPr>
        <p:spPr>
          <a:xfrm>
            <a:off x="648389" y="5567713"/>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lay </a:t>
            </a:r>
            <a:r>
              <a:rPr lang="en-US" sz="3200" dirty="0">
                <a:latin typeface="Comic Sans MS"/>
              </a:rPr>
              <a:t>eggs</a:t>
            </a:r>
          </a:p>
        </p:txBody>
      </p:sp>
      <p:sp>
        <p:nvSpPr>
          <p:cNvPr id="16" name="TextBox 15"/>
          <p:cNvSpPr txBox="1"/>
          <p:nvPr/>
        </p:nvSpPr>
        <p:spPr>
          <a:xfrm>
            <a:off x="3518857" y="273169"/>
            <a:ext cx="5266996" cy="1200329"/>
          </a:xfrm>
          <a:prstGeom prst="rect">
            <a:avLst/>
          </a:prstGeom>
          <a:ln w="57150">
            <a:solidFill>
              <a:srgbClr val="00B050"/>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00B050"/>
                </a:solidFill>
                <a:latin typeface="Comic Sans MS"/>
              </a:rPr>
              <a:t>Birds</a:t>
            </a:r>
          </a:p>
        </p:txBody>
      </p:sp>
      <p:pic>
        <p:nvPicPr>
          <p:cNvPr id="3" name="Picture 2"/>
          <p:cNvPicPr>
            <a:picLocks noChangeAspect="1"/>
          </p:cNvPicPr>
          <p:nvPr/>
        </p:nvPicPr>
        <p:blipFill>
          <a:blip r:embed="rId3"/>
          <a:stretch>
            <a:fillRect/>
          </a:stretch>
        </p:blipFill>
        <p:spPr>
          <a:xfrm>
            <a:off x="9906568" y="220929"/>
            <a:ext cx="2105632" cy="1404188"/>
          </a:xfrm>
          <a:prstGeom prst="rect">
            <a:avLst/>
          </a:prstGeom>
        </p:spPr>
      </p:pic>
      <p:pic>
        <p:nvPicPr>
          <p:cNvPr id="8" name="Picture 7"/>
          <p:cNvPicPr>
            <a:picLocks noChangeAspect="1"/>
          </p:cNvPicPr>
          <p:nvPr/>
        </p:nvPicPr>
        <p:blipFill>
          <a:blip r:embed="rId4"/>
          <a:stretch>
            <a:fillRect/>
          </a:stretch>
        </p:blipFill>
        <p:spPr>
          <a:xfrm>
            <a:off x="9862268" y="1869859"/>
            <a:ext cx="2149932" cy="1209337"/>
          </a:xfrm>
          <a:prstGeom prst="rect">
            <a:avLst/>
          </a:prstGeom>
        </p:spPr>
      </p:pic>
      <p:pic>
        <p:nvPicPr>
          <p:cNvPr id="9" name="Picture 8"/>
          <p:cNvPicPr>
            <a:picLocks noChangeAspect="1"/>
          </p:cNvPicPr>
          <p:nvPr/>
        </p:nvPicPr>
        <p:blipFill>
          <a:blip r:embed="rId5"/>
          <a:stretch>
            <a:fillRect/>
          </a:stretch>
        </p:blipFill>
        <p:spPr>
          <a:xfrm>
            <a:off x="9859108" y="3399111"/>
            <a:ext cx="2153092" cy="1345683"/>
          </a:xfrm>
          <a:prstGeom prst="rect">
            <a:avLst/>
          </a:prstGeom>
        </p:spPr>
      </p:pic>
      <p:pic>
        <p:nvPicPr>
          <p:cNvPr id="17" name="Picture 16"/>
          <p:cNvPicPr>
            <a:picLocks noChangeAspect="1"/>
          </p:cNvPicPr>
          <p:nvPr/>
        </p:nvPicPr>
        <p:blipFill>
          <a:blip r:embed="rId6"/>
          <a:stretch>
            <a:fillRect/>
          </a:stretch>
        </p:blipFill>
        <p:spPr>
          <a:xfrm>
            <a:off x="9859108" y="5257772"/>
            <a:ext cx="2144743" cy="1204656"/>
          </a:xfrm>
          <a:prstGeom prst="rect">
            <a:avLst/>
          </a:prstGeom>
        </p:spPr>
      </p:pic>
    </p:spTree>
    <p:extLst>
      <p:ext uri="{BB962C8B-B14F-4D97-AF65-F5344CB8AC3E}">
        <p14:creationId xmlns:p14="http://schemas.microsoft.com/office/powerpoint/2010/main" val="256202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22" grpId="0"/>
      <p:bldP spid="23"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p:cNvSpPr txBox="1"/>
          <p:nvPr/>
        </p:nvSpPr>
        <p:spPr>
          <a:xfrm>
            <a:off x="648389" y="1883075"/>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solidFill>
                  <a:srgbClr val="000000"/>
                </a:solidFill>
                <a:latin typeface="Comic Sans MS"/>
              </a:rPr>
              <a:t>Fish live </a:t>
            </a:r>
            <a:r>
              <a:rPr lang="en-US" sz="3200" dirty="0">
                <a:solidFill>
                  <a:srgbClr val="000000"/>
                </a:solidFill>
                <a:latin typeface="Comic Sans MS"/>
              </a:rPr>
              <a:t>in water</a:t>
            </a:r>
          </a:p>
        </p:txBody>
      </p:sp>
      <p:sp>
        <p:nvSpPr>
          <p:cNvPr id="10" name="TextBox 9"/>
          <p:cNvSpPr txBox="1"/>
          <p:nvPr/>
        </p:nvSpPr>
        <p:spPr>
          <a:xfrm>
            <a:off x="648389" y="2569594"/>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h</a:t>
            </a:r>
            <a:r>
              <a:rPr lang="en-US" sz="3200" dirty="0" smtClean="0">
                <a:latin typeface="Comic Sans MS"/>
              </a:rPr>
              <a:t>ave </a:t>
            </a:r>
            <a:r>
              <a:rPr lang="en-US" sz="3200" dirty="0">
                <a:latin typeface="Comic Sans MS"/>
              </a:rPr>
              <a:t>fins for swimming</a:t>
            </a:r>
            <a:endParaRPr lang="en-US" sz="3200" dirty="0">
              <a:solidFill>
                <a:srgbClr val="000000"/>
              </a:solidFill>
              <a:latin typeface="Comic Sans MS"/>
            </a:endParaRPr>
          </a:p>
        </p:txBody>
      </p:sp>
      <p:sp>
        <p:nvSpPr>
          <p:cNvPr id="11" name="TextBox 10"/>
          <p:cNvSpPr txBox="1"/>
          <p:nvPr/>
        </p:nvSpPr>
        <p:spPr>
          <a:xfrm>
            <a:off x="634012" y="3214779"/>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have </a:t>
            </a:r>
            <a:r>
              <a:rPr lang="en-US" sz="3200" dirty="0">
                <a:latin typeface="Comic Sans MS"/>
              </a:rPr>
              <a:t>gills for breathing</a:t>
            </a:r>
          </a:p>
        </p:txBody>
      </p:sp>
      <p:sp>
        <p:nvSpPr>
          <p:cNvPr id="22" name="TextBox 21"/>
          <p:cNvSpPr txBox="1"/>
          <p:nvPr/>
        </p:nvSpPr>
        <p:spPr>
          <a:xfrm>
            <a:off x="634012" y="3901297"/>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They are cold </a:t>
            </a:r>
            <a:r>
              <a:rPr lang="en-US" sz="3200" dirty="0">
                <a:latin typeface="Comic Sans MS"/>
              </a:rPr>
              <a:t>blooded</a:t>
            </a:r>
          </a:p>
        </p:txBody>
      </p:sp>
      <p:sp>
        <p:nvSpPr>
          <p:cNvPr id="23" name="TextBox 22"/>
          <p:cNvSpPr txBox="1"/>
          <p:nvPr/>
        </p:nvSpPr>
        <p:spPr>
          <a:xfrm>
            <a:off x="634012" y="4587335"/>
            <a:ext cx="9390272" cy="584775"/>
          </a:xfrm>
          <a:prstGeom prst="rect">
            <a:avLst/>
          </a:prstGeom>
        </p:spPr>
        <p:txBody>
          <a:bodyPr rtlCol="0">
            <a:spAutoFit/>
          </a:bodyPr>
          <a:lstStyle/>
          <a:p>
            <a:pPr marL="457200" indent="-457200">
              <a:spcBef>
                <a:spcPct val="0"/>
              </a:spcBef>
              <a:buFont typeface="Arial" panose="020B0604020202020204" pitchFamily="34" charset="0"/>
              <a:buChar char="•"/>
            </a:pPr>
            <a:r>
              <a:rPr lang="en-GB" altLang="en-US" sz="3200" dirty="0">
                <a:latin typeface="Comic Sans MS"/>
              </a:rPr>
              <a:t>They have skin covered with </a:t>
            </a:r>
            <a:r>
              <a:rPr lang="en-GB" altLang="en-US" sz="3200" dirty="0" smtClean="0">
                <a:latin typeface="Comic Sans MS"/>
              </a:rPr>
              <a:t>scales</a:t>
            </a:r>
            <a:endParaRPr lang="en-GB" altLang="en-US" sz="3200" dirty="0">
              <a:latin typeface="Comic Sans MS"/>
            </a:endParaRPr>
          </a:p>
        </p:txBody>
      </p:sp>
      <p:sp>
        <p:nvSpPr>
          <p:cNvPr id="13" name="TextBox 12"/>
          <p:cNvSpPr txBox="1"/>
          <p:nvPr/>
        </p:nvSpPr>
        <p:spPr>
          <a:xfrm>
            <a:off x="634012" y="5258518"/>
            <a:ext cx="9390272" cy="584775"/>
          </a:xfrm>
          <a:prstGeom prst="rect">
            <a:avLst/>
          </a:prstGeom>
        </p:spPr>
        <p:txBody>
          <a:bodyPr rtlCol="0">
            <a:spAutoFit/>
          </a:bodyPr>
          <a:lstStyle/>
          <a:p>
            <a:pPr marL="342900" indent="-342900">
              <a:buFont typeface="Arial" panose="020B0604020202020204" pitchFamily="34" charset="0"/>
              <a:buChar char="•"/>
            </a:pPr>
            <a:r>
              <a:rPr lang="en-US" sz="3200" dirty="0" smtClean="0">
                <a:latin typeface="Comic Sans MS"/>
              </a:rPr>
              <a:t> They have a backbone</a:t>
            </a:r>
            <a:endParaRPr lang="en-US" sz="3200" dirty="0">
              <a:latin typeface="Comic Sans MS"/>
            </a:endParaRPr>
          </a:p>
        </p:txBody>
      </p:sp>
      <p:sp>
        <p:nvSpPr>
          <p:cNvPr id="14" name="TextBox 13"/>
          <p:cNvSpPr txBox="1"/>
          <p:nvPr/>
        </p:nvSpPr>
        <p:spPr>
          <a:xfrm>
            <a:off x="3594339" y="321692"/>
            <a:ext cx="5266996" cy="1200329"/>
          </a:xfrm>
          <a:prstGeom prst="rect">
            <a:avLst/>
          </a:prstGeom>
          <a:ln w="57150">
            <a:solidFill>
              <a:schemeClr val="accent2"/>
            </a:solidFill>
          </a:ln>
        </p:spPr>
        <p:style>
          <a:lnRef idx="2">
            <a:schemeClr val="accent5"/>
          </a:lnRef>
          <a:fillRef idx="1">
            <a:schemeClr val="lt1"/>
          </a:fillRef>
          <a:effectRef idx="0">
            <a:schemeClr val="accent5"/>
          </a:effectRef>
          <a:fontRef idx="minor">
            <a:schemeClr val="dk1"/>
          </a:fontRef>
        </p:style>
        <p:txBody>
          <a:bodyPr rtlCol="0">
            <a:spAutoFit/>
          </a:bodyPr>
          <a:lstStyle/>
          <a:p>
            <a:pPr algn="ctr"/>
            <a:r>
              <a:rPr lang="en-US" sz="7200" dirty="0">
                <a:solidFill>
                  <a:srgbClr val="ED7D31"/>
                </a:solidFill>
                <a:latin typeface="Comic Sans MS"/>
              </a:rPr>
              <a:t>Fish</a:t>
            </a:r>
          </a:p>
        </p:txBody>
      </p:sp>
      <p:pic>
        <p:nvPicPr>
          <p:cNvPr id="2" name="Picture 1"/>
          <p:cNvPicPr>
            <a:picLocks noChangeAspect="1"/>
          </p:cNvPicPr>
          <p:nvPr/>
        </p:nvPicPr>
        <p:blipFill>
          <a:blip r:embed="rId3"/>
          <a:stretch>
            <a:fillRect/>
          </a:stretch>
        </p:blipFill>
        <p:spPr>
          <a:xfrm>
            <a:off x="9188570" y="545981"/>
            <a:ext cx="2743200" cy="1936849"/>
          </a:xfrm>
          <a:prstGeom prst="rect">
            <a:avLst/>
          </a:prstGeom>
        </p:spPr>
      </p:pic>
      <p:pic>
        <p:nvPicPr>
          <p:cNvPr id="6" name="Picture 5"/>
          <p:cNvPicPr>
            <a:picLocks noChangeAspect="1"/>
          </p:cNvPicPr>
          <p:nvPr/>
        </p:nvPicPr>
        <p:blipFill>
          <a:blip r:embed="rId4"/>
          <a:stretch>
            <a:fillRect/>
          </a:stretch>
        </p:blipFill>
        <p:spPr>
          <a:xfrm>
            <a:off x="9474631" y="3159066"/>
            <a:ext cx="2375937" cy="1782434"/>
          </a:xfrm>
          <a:prstGeom prst="rect">
            <a:avLst/>
          </a:prstGeom>
        </p:spPr>
      </p:pic>
      <p:pic>
        <p:nvPicPr>
          <p:cNvPr id="15" name="Picture 14"/>
          <p:cNvPicPr>
            <a:picLocks noChangeAspect="1"/>
          </p:cNvPicPr>
          <p:nvPr/>
        </p:nvPicPr>
        <p:blipFill>
          <a:blip r:embed="rId5"/>
          <a:stretch>
            <a:fillRect/>
          </a:stretch>
        </p:blipFill>
        <p:spPr>
          <a:xfrm>
            <a:off x="8930362" y="5437018"/>
            <a:ext cx="1737941" cy="1162470"/>
          </a:xfrm>
          <a:prstGeom prst="rect">
            <a:avLst/>
          </a:prstGeom>
        </p:spPr>
      </p:pic>
    </p:spTree>
    <p:extLst>
      <p:ext uri="{BB962C8B-B14F-4D97-AF65-F5344CB8AC3E}">
        <p14:creationId xmlns:p14="http://schemas.microsoft.com/office/powerpoint/2010/main" val="57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22" grpId="0"/>
      <p:bldP spid="23"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p:cNvSpPr txBox="1"/>
          <p:nvPr/>
        </p:nvSpPr>
        <p:spPr>
          <a:xfrm>
            <a:off x="841945" y="266101"/>
            <a:ext cx="10524166" cy="1077913"/>
          </a:xfrm>
          <a:prstGeom prst="rect">
            <a:avLst/>
          </a:prstGeom>
        </p:spPr>
        <p:txBody>
          <a:bodyPr rtlCol="0">
            <a:spAutoFit/>
          </a:bodyPr>
          <a:lstStyle/>
          <a:p>
            <a:pPr algn="ctr"/>
            <a:r>
              <a:rPr lang="en-US" sz="3200" dirty="0">
                <a:solidFill>
                  <a:srgbClr val="000000"/>
                </a:solidFill>
                <a:latin typeface="Comic Sans MS"/>
              </a:rPr>
              <a:t>Can you decide which group each of these animals belong to?</a:t>
            </a:r>
          </a:p>
        </p:txBody>
      </p:sp>
      <p:pic>
        <p:nvPicPr>
          <p:cNvPr id="3" name="Picture 2"/>
          <p:cNvPicPr>
            <a:picLocks noChangeAspect="1"/>
          </p:cNvPicPr>
          <p:nvPr/>
        </p:nvPicPr>
        <p:blipFill>
          <a:blip r:embed="rId3"/>
          <a:stretch>
            <a:fillRect/>
          </a:stretch>
        </p:blipFill>
        <p:spPr>
          <a:xfrm>
            <a:off x="535197" y="1768944"/>
            <a:ext cx="2743200" cy="1799705"/>
          </a:xfrm>
          <a:prstGeom prst="rect">
            <a:avLst/>
          </a:prstGeom>
        </p:spPr>
      </p:pic>
      <p:pic>
        <p:nvPicPr>
          <p:cNvPr id="8" name="Picture 7"/>
          <p:cNvPicPr>
            <a:picLocks noChangeAspect="1"/>
          </p:cNvPicPr>
          <p:nvPr/>
        </p:nvPicPr>
        <p:blipFill>
          <a:blip r:embed="rId4"/>
          <a:stretch>
            <a:fillRect/>
          </a:stretch>
        </p:blipFill>
        <p:spPr>
          <a:xfrm>
            <a:off x="4817285" y="1768944"/>
            <a:ext cx="2581455" cy="1803485"/>
          </a:xfrm>
          <a:prstGeom prst="rect">
            <a:avLst/>
          </a:prstGeom>
        </p:spPr>
      </p:pic>
      <p:pic>
        <p:nvPicPr>
          <p:cNvPr id="9" name="Picture 8"/>
          <p:cNvPicPr>
            <a:picLocks noChangeAspect="1"/>
          </p:cNvPicPr>
          <p:nvPr/>
        </p:nvPicPr>
        <p:blipFill>
          <a:blip r:embed="rId5"/>
          <a:stretch>
            <a:fillRect/>
          </a:stretch>
        </p:blipFill>
        <p:spPr>
          <a:xfrm>
            <a:off x="9124171" y="1768944"/>
            <a:ext cx="2419710" cy="1821556"/>
          </a:xfrm>
          <a:prstGeom prst="rect">
            <a:avLst/>
          </a:prstGeom>
        </p:spPr>
      </p:pic>
      <p:pic>
        <p:nvPicPr>
          <p:cNvPr id="12" name="Picture 11"/>
          <p:cNvPicPr>
            <a:picLocks noChangeAspect="1"/>
          </p:cNvPicPr>
          <p:nvPr/>
        </p:nvPicPr>
        <p:blipFill>
          <a:blip r:embed="rId6"/>
          <a:stretch>
            <a:fillRect/>
          </a:stretch>
        </p:blipFill>
        <p:spPr>
          <a:xfrm>
            <a:off x="535197" y="4367123"/>
            <a:ext cx="2743200" cy="1714500"/>
          </a:xfrm>
          <a:prstGeom prst="rect">
            <a:avLst/>
          </a:prstGeom>
        </p:spPr>
      </p:pic>
      <p:pic>
        <p:nvPicPr>
          <p:cNvPr id="16" name="Picture 15"/>
          <p:cNvPicPr>
            <a:picLocks noChangeAspect="1"/>
          </p:cNvPicPr>
          <p:nvPr/>
        </p:nvPicPr>
        <p:blipFill>
          <a:blip r:embed="rId7"/>
          <a:stretch>
            <a:fillRect/>
          </a:stretch>
        </p:blipFill>
        <p:spPr>
          <a:xfrm>
            <a:off x="4818063" y="4367213"/>
            <a:ext cx="2597630" cy="1708150"/>
          </a:xfrm>
          <a:prstGeom prst="rect">
            <a:avLst/>
          </a:prstGeom>
        </p:spPr>
      </p:pic>
      <p:pic>
        <p:nvPicPr>
          <p:cNvPr id="17" name="Picture 16"/>
          <p:cNvPicPr>
            <a:picLocks noChangeAspect="1"/>
          </p:cNvPicPr>
          <p:nvPr/>
        </p:nvPicPr>
        <p:blipFill>
          <a:blip r:embed="rId8"/>
          <a:stretch>
            <a:fillRect/>
          </a:stretch>
        </p:blipFill>
        <p:spPr>
          <a:xfrm>
            <a:off x="9124950" y="4367213"/>
            <a:ext cx="2435225" cy="1702818"/>
          </a:xfrm>
          <a:prstGeom prst="rect">
            <a:avLst/>
          </a:prstGeom>
        </p:spPr>
      </p:pic>
      <p:sp>
        <p:nvSpPr>
          <p:cNvPr id="20" name="TextBox 19"/>
          <p:cNvSpPr txBox="1"/>
          <p:nvPr/>
        </p:nvSpPr>
        <p:spPr>
          <a:xfrm>
            <a:off x="534988" y="3632200"/>
            <a:ext cx="2709982" cy="523220"/>
          </a:xfrm>
          <a:prstGeom prst="rect">
            <a:avLst/>
          </a:prstGeom>
        </p:spPr>
        <p:txBody>
          <a:bodyPr rtlCol="0">
            <a:spAutoFit/>
          </a:bodyPr>
          <a:lstStyle/>
          <a:p>
            <a:pPr algn="ctr"/>
            <a:r>
              <a:rPr lang="en-US" sz="2800" dirty="0">
                <a:solidFill>
                  <a:srgbClr val="000000"/>
                </a:solidFill>
                <a:latin typeface="Comic Sans MS"/>
              </a:rPr>
              <a:t>Mammal</a:t>
            </a:r>
          </a:p>
        </p:txBody>
      </p:sp>
      <p:sp>
        <p:nvSpPr>
          <p:cNvPr id="21" name="TextBox 20"/>
          <p:cNvSpPr txBox="1"/>
          <p:nvPr/>
        </p:nvSpPr>
        <p:spPr>
          <a:xfrm>
            <a:off x="4753365" y="3632200"/>
            <a:ext cx="2709982" cy="954107"/>
          </a:xfrm>
          <a:prstGeom prst="rect">
            <a:avLst/>
          </a:prstGeom>
        </p:spPr>
        <p:txBody>
          <a:bodyPr rtlCol="0">
            <a:spAutoFit/>
          </a:bodyPr>
          <a:lstStyle/>
          <a:p>
            <a:pPr algn="ctr"/>
            <a:r>
              <a:rPr lang="en-US" sz="2800" dirty="0" smtClean="0">
                <a:solidFill>
                  <a:srgbClr val="000000"/>
                </a:solidFill>
                <a:latin typeface="Comic Sans MS"/>
              </a:rPr>
              <a:t>Invertebrate</a:t>
            </a:r>
          </a:p>
          <a:p>
            <a:pPr algn="ctr"/>
            <a:endParaRPr lang="en-US" sz="2800" dirty="0">
              <a:solidFill>
                <a:srgbClr val="000000"/>
              </a:solidFill>
              <a:latin typeface="Comic Sans MS"/>
            </a:endParaRPr>
          </a:p>
        </p:txBody>
      </p:sp>
      <p:sp>
        <p:nvSpPr>
          <p:cNvPr id="24" name="TextBox 23"/>
          <p:cNvSpPr txBox="1"/>
          <p:nvPr/>
        </p:nvSpPr>
        <p:spPr>
          <a:xfrm>
            <a:off x="8987586" y="3632200"/>
            <a:ext cx="2709982" cy="523220"/>
          </a:xfrm>
          <a:prstGeom prst="rect">
            <a:avLst/>
          </a:prstGeom>
        </p:spPr>
        <p:txBody>
          <a:bodyPr rtlCol="0">
            <a:spAutoFit/>
          </a:bodyPr>
          <a:lstStyle/>
          <a:p>
            <a:pPr algn="ctr"/>
            <a:r>
              <a:rPr lang="en-US" sz="2800" dirty="0">
                <a:solidFill>
                  <a:srgbClr val="000000"/>
                </a:solidFill>
                <a:latin typeface="Comic Sans MS"/>
              </a:rPr>
              <a:t>Bird</a:t>
            </a:r>
          </a:p>
        </p:txBody>
      </p:sp>
      <p:sp>
        <p:nvSpPr>
          <p:cNvPr id="25" name="TextBox 24"/>
          <p:cNvSpPr txBox="1"/>
          <p:nvPr/>
        </p:nvSpPr>
        <p:spPr>
          <a:xfrm>
            <a:off x="520611" y="6092406"/>
            <a:ext cx="2709982" cy="523220"/>
          </a:xfrm>
          <a:prstGeom prst="rect">
            <a:avLst/>
          </a:prstGeom>
        </p:spPr>
        <p:txBody>
          <a:bodyPr rtlCol="0">
            <a:spAutoFit/>
          </a:bodyPr>
          <a:lstStyle/>
          <a:p>
            <a:pPr algn="ctr"/>
            <a:r>
              <a:rPr lang="en-US" sz="2800" dirty="0">
                <a:solidFill>
                  <a:srgbClr val="000000"/>
                </a:solidFill>
                <a:latin typeface="Comic Sans MS"/>
              </a:rPr>
              <a:t>Fish</a:t>
            </a:r>
          </a:p>
        </p:txBody>
      </p:sp>
      <p:sp>
        <p:nvSpPr>
          <p:cNvPr id="26" name="TextBox 25"/>
          <p:cNvSpPr txBox="1"/>
          <p:nvPr/>
        </p:nvSpPr>
        <p:spPr>
          <a:xfrm>
            <a:off x="4745398" y="6092406"/>
            <a:ext cx="2709982" cy="523220"/>
          </a:xfrm>
          <a:prstGeom prst="rect">
            <a:avLst/>
          </a:prstGeom>
        </p:spPr>
        <p:txBody>
          <a:bodyPr rtlCol="0">
            <a:spAutoFit/>
          </a:bodyPr>
          <a:lstStyle/>
          <a:p>
            <a:pPr algn="ctr"/>
            <a:r>
              <a:rPr lang="en-US" sz="2800" dirty="0">
                <a:solidFill>
                  <a:srgbClr val="000000"/>
                </a:solidFill>
                <a:latin typeface="Comic Sans MS"/>
              </a:rPr>
              <a:t>Amphibian</a:t>
            </a:r>
          </a:p>
        </p:txBody>
      </p:sp>
      <p:sp>
        <p:nvSpPr>
          <p:cNvPr id="27" name="TextBox 26"/>
          <p:cNvSpPr txBox="1"/>
          <p:nvPr/>
        </p:nvSpPr>
        <p:spPr>
          <a:xfrm>
            <a:off x="8987586" y="6092406"/>
            <a:ext cx="2709982" cy="523220"/>
          </a:xfrm>
          <a:prstGeom prst="rect">
            <a:avLst/>
          </a:prstGeom>
        </p:spPr>
        <p:txBody>
          <a:bodyPr rtlCol="0">
            <a:spAutoFit/>
          </a:bodyPr>
          <a:lstStyle/>
          <a:p>
            <a:pPr algn="ctr"/>
            <a:r>
              <a:rPr lang="en-US" sz="2800" dirty="0">
                <a:solidFill>
                  <a:srgbClr val="000000"/>
                </a:solidFill>
                <a:latin typeface="Comic Sans MS"/>
              </a:rPr>
              <a:t>Reptile</a:t>
            </a:r>
          </a:p>
        </p:txBody>
      </p:sp>
    </p:spTree>
    <p:extLst>
      <p:ext uri="{BB962C8B-B14F-4D97-AF65-F5344CB8AC3E}">
        <p14:creationId xmlns:p14="http://schemas.microsoft.com/office/powerpoint/2010/main" val="3937945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4" grpId="0"/>
      <p:bldP spid="25" grpId="0"/>
      <p:bldP spid="26" grpId="0"/>
      <p:bldP spid="27"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73</TotalTime>
  <Words>351</Words>
  <Application>Microsoft Office PowerPoint</Application>
  <PresentationFormat>Widescreen</PresentationFormat>
  <Paragraphs>68</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Comic Sans MS</vt:lpstr>
      <vt:lpstr>Twinkl</vt:lpstr>
      <vt:lpstr>office theme</vt:lpstr>
      <vt:lpstr>Animal groups</vt:lpstr>
      <vt:lpstr>There are millions of animals in the world and they are all different from each other. Some animals are from the same species, like monkeys or dogs, but they all have their differences.</vt:lpstr>
      <vt:lpstr>The 6 groups are as follows..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Pring</dc:creator>
  <cp:lastModifiedBy>Samantha Pring</cp:lastModifiedBy>
  <cp:revision>14</cp:revision>
  <dcterms:created xsi:type="dcterms:W3CDTF">2013-07-15T20:26:40Z</dcterms:created>
  <dcterms:modified xsi:type="dcterms:W3CDTF">2021-01-12T11:56:32Z</dcterms:modified>
</cp:coreProperties>
</file>