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4" r:id="rId2"/>
  </p:sldMasterIdLst>
  <p:handoutMasterIdLst>
    <p:handoutMasterId r:id="rId18"/>
  </p:handoutMasterIdLst>
  <p:sldIdLst>
    <p:sldId id="287" r:id="rId3"/>
    <p:sldId id="261" r:id="rId4"/>
    <p:sldId id="267" r:id="rId5"/>
    <p:sldId id="263" r:id="rId6"/>
    <p:sldId id="264" r:id="rId7"/>
    <p:sldId id="326" r:id="rId8"/>
    <p:sldId id="327" r:id="rId9"/>
    <p:sldId id="328" r:id="rId10"/>
    <p:sldId id="329" r:id="rId11"/>
    <p:sldId id="330" r:id="rId12"/>
    <p:sldId id="316" r:id="rId13"/>
    <p:sldId id="331" r:id="rId14"/>
    <p:sldId id="292" r:id="rId15"/>
    <p:sldId id="332" r:id="rId16"/>
    <p:sldId id="290" r:id="rId17"/>
  </p:sldIdLst>
  <p:sldSz cx="9144000" cy="6858000" type="screen4x3"/>
  <p:notesSz cx="6858000" cy="9144000"/>
  <p:embeddedFontLst>
    <p:embeddedFont>
      <p:font typeface="Twinkl" pitchFamily="2" charset="0"/>
      <p:regular r:id="rId19"/>
      <p:bold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uffy-TTF" panose="020B0603060100000000" pitchFamily="34" charset="0"/>
      <p:regular r:id="rId27"/>
      <p:bold r:id="rId28"/>
      <p:italic r:id="rId29"/>
      <p:boldItalic r:id="rId30"/>
    </p:embeddedFont>
    <p:embeddedFont>
      <p:font typeface="Twinkl SemiBold" pitchFamily="2" charset="0"/>
      <p:bold r:id="rId31"/>
    </p:embeddedFont>
    <p:embeddedFont>
      <p:font typeface="Tuffy" panose="020B0603060100000000" pitchFamily="3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68AD"/>
    <a:srgbClr val="C1CBF7"/>
    <a:srgbClr val="009541"/>
    <a:srgbClr val="08743A"/>
    <a:srgbClr val="653B8F"/>
    <a:srgbClr val="EE7919"/>
    <a:srgbClr val="86CCCE"/>
    <a:srgbClr val="B2B2B2"/>
    <a:srgbClr val="AD8CC0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1254" y="9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5" d="100"/>
          <a:sy n="85" d="100"/>
        </p:scale>
        <p:origin x="314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+mn-lt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201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653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040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761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841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79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8" y="485774"/>
            <a:ext cx="8220075" cy="1199094"/>
          </a:xfrm>
        </p:spPr>
        <p:txBody>
          <a:bodyPr>
            <a:normAutofit/>
          </a:bodyPr>
          <a:lstStyle>
            <a:lvl1pPr>
              <a:defRPr sz="4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7" y="1837268"/>
            <a:ext cx="8220075" cy="4558770"/>
          </a:xfrm>
        </p:spPr>
        <p:txBody>
          <a:bodyPr/>
          <a:lstStyle>
            <a:lvl1pPr>
              <a:defRPr sz="1800">
                <a:latin typeface="+mn-lt"/>
                <a:ea typeface="Twinkl" pitchFamily="2" charset="0"/>
              </a:defRPr>
            </a:lvl1pPr>
            <a:lvl2pPr>
              <a:defRPr sz="1600">
                <a:latin typeface="+mn-lt"/>
                <a:ea typeface="Twinkl" pitchFamily="2" charset="0"/>
              </a:defRPr>
            </a:lvl2pPr>
            <a:lvl3pPr>
              <a:defRPr sz="1400">
                <a:latin typeface="+mn-lt"/>
                <a:ea typeface="Twinkl" pitchFamily="2" charset="0"/>
              </a:defRPr>
            </a:lvl3pPr>
            <a:lvl4pPr>
              <a:defRPr sz="1400">
                <a:latin typeface="+mn-lt"/>
                <a:ea typeface="Twinkl" pitchFamily="2" charset="0"/>
              </a:defRPr>
            </a:lvl4pPr>
            <a:lvl5pPr>
              <a:defRPr sz="1400">
                <a:latin typeface="+mn-lt"/>
                <a:ea typeface="Twinkl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0839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24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04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89350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933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53804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2578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83016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63" r:id="rId10"/>
    <p:sldLayoutId id="2147483664" r:id="rId11"/>
    <p:sldLayoutId id="2147483665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+mn-lt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+mn-lt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+mn-lt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12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2" r:id="rId6"/>
    <p:sldLayoutId id="2147483683" r:id="rId7"/>
    <p:sldLayoutId id="2147483684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htomari/" TargetMode="External"/><Relationship Id="rId2" Type="http://schemas.openxmlformats.org/officeDocument/2006/relationships/hyperlink" Target="https://www.flickr.com/photos/htomari/17211077307/in/photolist-fM34Dh-pGgWCj-6akz91-6agpDZ-sdTgEc-sxoyV6-6agpZt-oR7oB7-81jzrB-4vhtTz-6E9eWj-7HqJiq-7ZieX2-7ZigKg-7Zig5i-7Zmt79-6akxoy-sfPBu1-6agogP-7Zifhr-6z3ySz-p7Btp3-22Vcoq-q4aoQi-7D1Ho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hyperlink" Target="https://creativecommons.org/licenses/by/2.0/uk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457200" y="608442"/>
            <a:ext cx="8220075" cy="5484383"/>
            <a:chOff x="457200" y="608442"/>
            <a:chExt cx="8220075" cy="5484383"/>
          </a:xfrm>
        </p:grpSpPr>
        <p:sp>
          <p:nvSpPr>
            <p:cNvPr id="27" name="Rectangle 26"/>
            <p:cNvSpPr/>
            <p:nvPr/>
          </p:nvSpPr>
          <p:spPr>
            <a:xfrm>
              <a:off x="3581398" y="2168871"/>
              <a:ext cx="4806951" cy="3923954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winkl" pitchFamily="50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55649" y="1422428"/>
              <a:ext cx="762316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</a:rPr>
                <a:t>We use macros within PowerPoints to increase the interactivity of our presentations. Follow this simple process to get the most out of this resource. 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uffy-TTF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29" name="Title 2"/>
            <p:cNvSpPr txBox="1">
              <a:spLocks/>
            </p:cNvSpPr>
            <p:nvPr/>
          </p:nvSpPr>
          <p:spPr>
            <a:xfrm>
              <a:off x="457200" y="608442"/>
              <a:ext cx="8220075" cy="652318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E34192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Arial" panose="020B0604020202020204" pitchFamily="34" charset="0"/>
                </a:rPr>
                <a:t>Guidance for Macros in PowerPoints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55651" y="2168871"/>
              <a:ext cx="2681816" cy="3923954"/>
            </a:xfrm>
            <a:prstGeom prst="rect">
              <a:avLst/>
            </a:prstGeom>
            <a:solidFill>
              <a:srgbClr val="ACDDF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31" name="Content Placeholder 6"/>
            <p:cNvSpPr txBox="1">
              <a:spLocks/>
            </p:cNvSpPr>
            <p:nvPr/>
          </p:nvSpPr>
          <p:spPr>
            <a:xfrm>
              <a:off x="755649" y="2168871"/>
              <a:ext cx="2681817" cy="3923954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What to do: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Open the PowerPoint file and  enable editing.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A security warning box may appear. Click yes.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Click enable content.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242423"/>
                  </a:solidFill>
                  <a:effectLst/>
                  <a:uLnTx/>
                  <a:uFillTx/>
                  <a:latin typeface="Tuffy-TTF" panose="020B0603060100000000" pitchFamily="34" charset="0"/>
                  <a:ea typeface="Tuffy" panose="020B0603060100000000" pitchFamily="34" charset="0"/>
                  <a:cs typeface="+mn-cs"/>
                </a:rPr>
                <a:t>Enter presentation mode (start the slide show). </a:t>
              </a: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20638" y="2344545"/>
              <a:ext cx="3328470" cy="3572606"/>
              <a:chOff x="4322568" y="2344545"/>
              <a:chExt cx="3328470" cy="3572606"/>
            </a:xfrm>
          </p:grpSpPr>
          <p:grpSp>
            <p:nvGrpSpPr>
              <p:cNvPr id="33" name="Group 32"/>
              <p:cNvGrpSpPr/>
              <p:nvPr/>
            </p:nvGrpSpPr>
            <p:grpSpPr>
              <a:xfrm>
                <a:off x="4322568" y="4923848"/>
                <a:ext cx="3328470" cy="993303"/>
                <a:chOff x="4324499" y="4866698"/>
                <a:chExt cx="3328470" cy="993303"/>
              </a:xfrm>
            </p:grpSpPr>
            <p:pic>
              <p:nvPicPr>
                <p:cNvPr id="39" name="Picture 38"/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60687"/>
                <a:stretch>
                  <a:fillRect/>
                </a:stretch>
              </p:blipFill>
              <p:spPr bwMode="auto">
                <a:xfrm>
                  <a:off x="4324499" y="4866698"/>
                  <a:ext cx="3328470" cy="993303"/>
                </a:xfrm>
                <a:prstGeom prst="rect">
                  <a:avLst/>
                </a:prstGeom>
                <a:noFill/>
                <a:ln w="28575">
                  <a:solidFill>
                    <a:srgbClr val="0070C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cxnSp>
              <p:nvCxnSpPr>
                <p:cNvPr id="40" name="Straight Arrow Connector 39"/>
                <p:cNvCxnSpPr/>
                <p:nvPr/>
              </p:nvCxnSpPr>
              <p:spPr bwMode="auto">
                <a:xfrm flipH="1">
                  <a:off x="7039039" y="5150347"/>
                  <a:ext cx="121728" cy="440656"/>
                </a:xfrm>
                <a:prstGeom prst="straightConnector1">
                  <a:avLst/>
                </a:prstGeom>
                <a:ln w="28575">
                  <a:solidFill>
                    <a:srgbClr val="0070C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22569" y="2344545"/>
                <a:ext cx="3328468" cy="345708"/>
              </a:xfrm>
              <a:prstGeom prst="rect">
                <a:avLst/>
              </a:prstGeom>
              <a:noFill/>
              <a:ln w="28575">
                <a:solidFill>
                  <a:srgbClr val="0070C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35" name="Group 34"/>
              <p:cNvGrpSpPr/>
              <p:nvPr/>
            </p:nvGrpSpPr>
            <p:grpSpPr>
              <a:xfrm>
                <a:off x="4322568" y="2844774"/>
                <a:ext cx="3328470" cy="1424323"/>
                <a:chOff x="4324499" y="3094889"/>
                <a:chExt cx="3328470" cy="1424323"/>
              </a:xfrm>
            </p:grpSpPr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518" t="5788" r="2624" b="7516"/>
                <a:stretch/>
              </p:blipFill>
              <p:spPr>
                <a:xfrm>
                  <a:off x="4324499" y="3094889"/>
                  <a:ext cx="3328470" cy="1424323"/>
                </a:xfrm>
                <a:prstGeom prst="rect">
                  <a:avLst/>
                </a:prstGeom>
                <a:ln w="28575">
                  <a:solidFill>
                    <a:srgbClr val="0070C0"/>
                  </a:solidFill>
                </a:ln>
              </p:spPr>
            </p:pic>
            <p:cxnSp>
              <p:nvCxnSpPr>
                <p:cNvPr id="38" name="Straight Arrow Connector 37"/>
                <p:cNvCxnSpPr/>
                <p:nvPr/>
              </p:nvCxnSpPr>
              <p:spPr bwMode="auto">
                <a:xfrm flipH="1">
                  <a:off x="6613521" y="3807050"/>
                  <a:ext cx="121728" cy="440656"/>
                </a:xfrm>
                <a:prstGeom prst="straightConnector1">
                  <a:avLst/>
                </a:prstGeom>
                <a:ln w="28575">
                  <a:solidFill>
                    <a:srgbClr val="0070C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36" name="Picture 35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5702" t="28980" r="16811" b="55601"/>
              <a:stretch/>
            </p:blipFill>
            <p:spPr>
              <a:xfrm>
                <a:off x="4322568" y="4423618"/>
                <a:ext cx="3328470" cy="345708"/>
              </a:xfrm>
              <a:prstGeom prst="rect">
                <a:avLst/>
              </a:prstGeom>
              <a:ln w="28575">
                <a:solidFill>
                  <a:srgbClr val="0070C0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667586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54075" y="6464797"/>
            <a:ext cx="462803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6 | Scientists and Inventors | Steve Jobs | Lesson 7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Scientists and Inventors 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8751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759700" cy="1409700"/>
          </a:xfrm>
        </p:spPr>
        <p:txBody>
          <a:bodyPr>
            <a:normAutofit/>
          </a:bodyPr>
          <a:lstStyle/>
          <a:p>
            <a:r>
              <a:rPr lang="en-GB" dirty="0"/>
              <a:t>To explain how Steve Jobs used electronics to design computers.</a:t>
            </a:r>
          </a:p>
          <a:p>
            <a:r>
              <a:rPr lang="en-GB" dirty="0"/>
              <a:t>To design simple circuits.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60095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answer questions about Steve Jobs’ life and work.</a:t>
            </a:r>
          </a:p>
          <a:p>
            <a:r>
              <a:rPr lang="en-GB" dirty="0">
                <a:latin typeface="Twinkl" pitchFamily="2" charset="0"/>
              </a:rPr>
              <a:t>I can use recognised symbols to represent some components used to make computers.</a:t>
            </a:r>
          </a:p>
          <a:p>
            <a:r>
              <a:rPr lang="en-GB" dirty="0">
                <a:latin typeface="Twinkl" pitchFamily="2" charset="0"/>
              </a:rPr>
              <a:t>I can build a simple circuit.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Everyday Technology</a:t>
            </a:r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7243770E-5103-44A9-A3A9-4270FB557748}"/>
              </a:ext>
            </a:extLst>
          </p:cNvPr>
          <p:cNvGrpSpPr/>
          <p:nvPr/>
        </p:nvGrpSpPr>
        <p:grpSpPr>
          <a:xfrm>
            <a:off x="704374" y="1607941"/>
            <a:ext cx="7683975" cy="1036396"/>
            <a:chOff x="708205" y="2194556"/>
            <a:chExt cx="7683975" cy="1036396"/>
          </a:xfrm>
        </p:grpSpPr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C320F615-7655-4A1C-9265-A122EDB90C66}"/>
                </a:ext>
              </a:extLst>
            </p:cNvPr>
            <p:cNvGrpSpPr/>
            <p:nvPr/>
          </p:nvGrpSpPr>
          <p:grpSpPr>
            <a:xfrm>
              <a:off x="708205" y="2194556"/>
              <a:ext cx="7683975" cy="1036396"/>
              <a:chOff x="708205" y="1584959"/>
              <a:chExt cx="7683975" cy="1036396"/>
            </a:xfrm>
          </p:grpSpPr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53980767-4E04-4790-BF40-CE491C5E7CDC}"/>
                  </a:ext>
                </a:extLst>
              </p:cNvPr>
              <p:cNvSpPr/>
              <p:nvPr/>
            </p:nvSpPr>
            <p:spPr>
              <a:xfrm>
                <a:off x="755651" y="1584959"/>
                <a:ext cx="7636529" cy="103639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165" name="Rectangle 164">
                <a:extLst>
                  <a:ext uri="{FF2B5EF4-FFF2-40B4-BE49-F238E27FC236}">
                    <a16:creationId xmlns:a16="http://schemas.microsoft.com/office/drawing/2014/main" id="{DF3AC07D-FBD6-4561-91A2-443116F18711}"/>
                  </a:ext>
                </a:extLst>
              </p:cNvPr>
              <p:cNvSpPr/>
              <p:nvPr/>
            </p:nvSpPr>
            <p:spPr>
              <a:xfrm rot="2700000">
                <a:off x="708205" y="2059602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BFD55028-3AB3-462C-A682-A051A95DB013}"/>
                </a:ext>
              </a:extLst>
            </p:cNvPr>
            <p:cNvSpPr txBox="1"/>
            <p:nvPr/>
          </p:nvSpPr>
          <p:spPr>
            <a:xfrm>
              <a:off x="896981" y="2221086"/>
              <a:ext cx="7362087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Technology is a massive part of our lives. Talk to your partner about the electronic devices that your family own and the ways technology is used everyday.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7816DCD-8C1C-4C74-9526-CAFF1C2F3FA6}"/>
              </a:ext>
            </a:extLst>
          </p:cNvPr>
          <p:cNvGrpSpPr/>
          <p:nvPr/>
        </p:nvGrpSpPr>
        <p:grpSpPr>
          <a:xfrm>
            <a:off x="850343" y="2888478"/>
            <a:ext cx="1593300" cy="1693041"/>
            <a:chOff x="1063695" y="3264494"/>
            <a:chExt cx="1593300" cy="169304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6E2FFE5E-4E70-4EAC-8816-E4174DF2AB06}"/>
                </a:ext>
              </a:extLst>
            </p:cNvPr>
            <p:cNvSpPr/>
            <p:nvPr/>
          </p:nvSpPr>
          <p:spPr>
            <a:xfrm>
              <a:off x="1063695" y="3364235"/>
              <a:ext cx="1593300" cy="15933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7768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7768AD"/>
                  </a:solidFill>
                </a:ln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EB8BD5F-EC61-414C-BC1C-F113E52148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7186" y="3264494"/>
              <a:ext cx="899194" cy="1405782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09644C4-9158-42AB-A372-1B7859B81C1F}"/>
              </a:ext>
            </a:extLst>
          </p:cNvPr>
          <p:cNvGrpSpPr/>
          <p:nvPr/>
        </p:nvGrpSpPr>
        <p:grpSpPr>
          <a:xfrm>
            <a:off x="2806085" y="4016524"/>
            <a:ext cx="1593300" cy="1992145"/>
            <a:chOff x="2934272" y="3683237"/>
            <a:chExt cx="1593300" cy="1992145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EFBACDB-BA80-4C10-8EEC-C3F746C0BE49}"/>
                </a:ext>
              </a:extLst>
            </p:cNvPr>
            <p:cNvSpPr/>
            <p:nvPr/>
          </p:nvSpPr>
          <p:spPr>
            <a:xfrm>
              <a:off x="2934272" y="4082082"/>
              <a:ext cx="1593300" cy="15933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7768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7768AD"/>
                  </a:solidFill>
                </a:ln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E420659-21F0-42B4-A3B4-1A777D733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3724" y="3683237"/>
              <a:ext cx="1269901" cy="1875802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362DD18-09D7-41B4-B8FC-EDCC296F2C46}"/>
              </a:ext>
            </a:extLst>
          </p:cNvPr>
          <p:cNvGrpSpPr/>
          <p:nvPr/>
        </p:nvGrpSpPr>
        <p:grpSpPr>
          <a:xfrm>
            <a:off x="4891719" y="2979676"/>
            <a:ext cx="1708078" cy="1664963"/>
            <a:chOff x="4900265" y="4158995"/>
            <a:chExt cx="1708078" cy="1664963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C03BA928-C279-42DC-8E11-BC186164BC8E}"/>
                </a:ext>
              </a:extLst>
            </p:cNvPr>
            <p:cNvSpPr/>
            <p:nvPr/>
          </p:nvSpPr>
          <p:spPr>
            <a:xfrm>
              <a:off x="4933988" y="4158995"/>
              <a:ext cx="1593300" cy="15933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7768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7768AD"/>
                  </a:solidFill>
                </a:ln>
              </a:endParaRP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D9576BD-1A09-4458-A7F7-FEEF60F44C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0265" y="4409629"/>
              <a:ext cx="1708078" cy="1414329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15837DC-53D6-41E0-891B-91DD7B3A6262}"/>
              </a:ext>
            </a:extLst>
          </p:cNvPr>
          <p:cNvGrpSpPr/>
          <p:nvPr/>
        </p:nvGrpSpPr>
        <p:grpSpPr>
          <a:xfrm>
            <a:off x="6475749" y="4415368"/>
            <a:ext cx="2182106" cy="1593300"/>
            <a:chOff x="6475749" y="3030949"/>
            <a:chExt cx="2182106" cy="159330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5B1369ED-6A6B-4FFF-A1E4-FE162EDC7941}"/>
                </a:ext>
              </a:extLst>
            </p:cNvPr>
            <p:cNvSpPr/>
            <p:nvPr/>
          </p:nvSpPr>
          <p:spPr>
            <a:xfrm>
              <a:off x="6750622" y="3030949"/>
              <a:ext cx="1593300" cy="15933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7768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n>
                  <a:solidFill>
                    <a:srgbClr val="7768AD"/>
                  </a:solidFill>
                </a:ln>
              </a:endParaRP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0BF45F0-6A7E-41AC-AF23-5A38EC9EA5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5749" y="3050847"/>
              <a:ext cx="2182106" cy="1543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Steve Jobs</a:t>
            </a:r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7243770E-5103-44A9-A3A9-4270FB557748}"/>
              </a:ext>
            </a:extLst>
          </p:cNvPr>
          <p:cNvGrpSpPr/>
          <p:nvPr/>
        </p:nvGrpSpPr>
        <p:grpSpPr>
          <a:xfrm>
            <a:off x="704374" y="1419933"/>
            <a:ext cx="7683975" cy="801974"/>
            <a:chOff x="708205" y="2194556"/>
            <a:chExt cx="7683975" cy="801974"/>
          </a:xfrm>
        </p:grpSpPr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C320F615-7655-4A1C-9265-A122EDB90C66}"/>
                </a:ext>
              </a:extLst>
            </p:cNvPr>
            <p:cNvGrpSpPr/>
            <p:nvPr/>
          </p:nvGrpSpPr>
          <p:grpSpPr>
            <a:xfrm>
              <a:off x="708205" y="2194556"/>
              <a:ext cx="7683975" cy="801974"/>
              <a:chOff x="708205" y="1584959"/>
              <a:chExt cx="7683975" cy="801974"/>
            </a:xfrm>
          </p:grpSpPr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53980767-4E04-4790-BF40-CE491C5E7CDC}"/>
                  </a:ext>
                </a:extLst>
              </p:cNvPr>
              <p:cNvSpPr/>
              <p:nvPr/>
            </p:nvSpPr>
            <p:spPr>
              <a:xfrm>
                <a:off x="755651" y="1584959"/>
                <a:ext cx="7636529" cy="80197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165" name="Rectangle 164">
                <a:extLst>
                  <a:ext uri="{FF2B5EF4-FFF2-40B4-BE49-F238E27FC236}">
                    <a16:creationId xmlns:a16="http://schemas.microsoft.com/office/drawing/2014/main" id="{DF3AC07D-FBD6-4561-91A2-443116F18711}"/>
                  </a:ext>
                </a:extLst>
              </p:cNvPr>
              <p:cNvSpPr/>
              <p:nvPr/>
            </p:nvSpPr>
            <p:spPr>
              <a:xfrm rot="2700000">
                <a:off x="708205" y="1945322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BFD55028-3AB3-462C-A682-A051A95DB013}"/>
                </a:ext>
              </a:extLst>
            </p:cNvPr>
            <p:cNvSpPr txBox="1"/>
            <p:nvPr/>
          </p:nvSpPr>
          <p:spPr>
            <a:xfrm>
              <a:off x="896981" y="2238178"/>
              <a:ext cx="7430454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Steve Jobs was an innovator, inventor and entrepreneur who introduced new technologies to the public. 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E2019F7-B856-4287-96E1-0F5F7E5EF432}"/>
              </a:ext>
            </a:extLst>
          </p:cNvPr>
          <p:cNvGrpSpPr/>
          <p:nvPr/>
        </p:nvGrpSpPr>
        <p:grpSpPr>
          <a:xfrm>
            <a:off x="704374" y="2496705"/>
            <a:ext cx="4594019" cy="1075438"/>
            <a:chOff x="708205" y="2194556"/>
            <a:chExt cx="4594019" cy="1075438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439CF6A-1947-448C-BCDB-D22D8F7BD2D1}"/>
                </a:ext>
              </a:extLst>
            </p:cNvPr>
            <p:cNvGrpSpPr/>
            <p:nvPr/>
          </p:nvGrpSpPr>
          <p:grpSpPr>
            <a:xfrm>
              <a:off x="708205" y="2194556"/>
              <a:ext cx="4594019" cy="1075438"/>
              <a:chOff x="708205" y="1584959"/>
              <a:chExt cx="4594019" cy="1075438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6DFD4F06-A725-49E7-82B8-58F79A6E3255}"/>
                  </a:ext>
                </a:extLst>
              </p:cNvPr>
              <p:cNvSpPr/>
              <p:nvPr/>
            </p:nvSpPr>
            <p:spPr>
              <a:xfrm>
                <a:off x="755651" y="1584959"/>
                <a:ext cx="4546573" cy="107543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168F758D-5720-46D4-8CF3-1D384C6D2000}"/>
                  </a:ext>
                </a:extLst>
              </p:cNvPr>
              <p:cNvSpPr/>
              <p:nvPr/>
            </p:nvSpPr>
            <p:spPr>
              <a:xfrm rot="2700000">
                <a:off x="708205" y="2082056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DBC6977-0363-4544-95ED-5E13429F6F92}"/>
                </a:ext>
              </a:extLst>
            </p:cNvPr>
            <p:cNvSpPr txBox="1"/>
            <p:nvPr/>
          </p:nvSpPr>
          <p:spPr>
            <a:xfrm>
              <a:off x="896981" y="2238178"/>
              <a:ext cx="4012136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He co-founded the technology company, Apple Incorporated, and launched the iPod, iPhone and iPad.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64062278-956D-4FB4-89F0-31FC4C8DED36}"/>
              </a:ext>
            </a:extLst>
          </p:cNvPr>
          <p:cNvGrpSpPr/>
          <p:nvPr/>
        </p:nvGrpSpPr>
        <p:grpSpPr>
          <a:xfrm>
            <a:off x="708204" y="4912461"/>
            <a:ext cx="4462003" cy="855952"/>
            <a:chOff x="708205" y="4991102"/>
            <a:chExt cx="4407821" cy="855952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51448B66-AAE3-4CF3-9CB8-1441EAA7859D}"/>
                </a:ext>
              </a:extLst>
            </p:cNvPr>
            <p:cNvGrpSpPr/>
            <p:nvPr/>
          </p:nvGrpSpPr>
          <p:grpSpPr>
            <a:xfrm>
              <a:off x="708205" y="4991102"/>
              <a:ext cx="4407821" cy="855952"/>
              <a:chOff x="708205" y="1276352"/>
              <a:chExt cx="4407821" cy="855952"/>
            </a:xfrm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E63CAA91-7578-4B5F-B8BA-BA71E1166884}"/>
                  </a:ext>
                </a:extLst>
              </p:cNvPr>
              <p:cNvSpPr/>
              <p:nvPr/>
            </p:nvSpPr>
            <p:spPr>
              <a:xfrm>
                <a:off x="755650" y="1276352"/>
                <a:ext cx="4360376" cy="855952"/>
              </a:xfrm>
              <a:prstGeom prst="rect">
                <a:avLst/>
              </a:prstGeom>
              <a:solidFill>
                <a:srgbClr val="7768AD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13E4BA46-1E0E-4575-9A57-97BCD6AAFCED}"/>
                  </a:ext>
                </a:extLst>
              </p:cNvPr>
              <p:cNvSpPr/>
              <p:nvPr/>
            </p:nvSpPr>
            <p:spPr>
              <a:xfrm rot="2700000">
                <a:off x="708205" y="164994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4F3F2E7-769E-44E2-B73B-C52C1CC8D820}"/>
                </a:ext>
              </a:extLst>
            </p:cNvPr>
            <p:cNvSpPr txBox="1"/>
            <p:nvPr/>
          </p:nvSpPr>
          <p:spPr>
            <a:xfrm>
              <a:off x="896982" y="5059272"/>
              <a:ext cx="3628102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FFFFFF"/>
                  </a:solidFill>
                  <a:latin typeface="Twinkl SemiBold"/>
                </a:rPr>
                <a:t>These devices changed the way technology is used in everyday life.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89225C2-59F7-459E-B4D7-66B414A266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871" y="2298364"/>
            <a:ext cx="5025891" cy="455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4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Steve Jobs Comprehension</a:t>
            </a:r>
          </a:p>
        </p:txBody>
      </p: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7243770E-5103-44A9-A3A9-4270FB557748}"/>
              </a:ext>
            </a:extLst>
          </p:cNvPr>
          <p:cNvGrpSpPr/>
          <p:nvPr/>
        </p:nvGrpSpPr>
        <p:grpSpPr>
          <a:xfrm>
            <a:off x="704374" y="1719035"/>
            <a:ext cx="4329099" cy="819066"/>
            <a:chOff x="708205" y="2194556"/>
            <a:chExt cx="4329099" cy="819066"/>
          </a:xfrm>
        </p:grpSpPr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C320F615-7655-4A1C-9265-A122EDB90C66}"/>
                </a:ext>
              </a:extLst>
            </p:cNvPr>
            <p:cNvGrpSpPr/>
            <p:nvPr/>
          </p:nvGrpSpPr>
          <p:grpSpPr>
            <a:xfrm>
              <a:off x="708205" y="2194556"/>
              <a:ext cx="4329099" cy="819066"/>
              <a:chOff x="708205" y="1584959"/>
              <a:chExt cx="4329099" cy="819066"/>
            </a:xfrm>
          </p:grpSpPr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53980767-4E04-4790-BF40-CE491C5E7CDC}"/>
                  </a:ext>
                </a:extLst>
              </p:cNvPr>
              <p:cNvSpPr/>
              <p:nvPr/>
            </p:nvSpPr>
            <p:spPr>
              <a:xfrm>
                <a:off x="755651" y="1584959"/>
                <a:ext cx="4281653" cy="81906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165" name="Rectangle 164">
                <a:extLst>
                  <a:ext uri="{FF2B5EF4-FFF2-40B4-BE49-F238E27FC236}">
                    <a16:creationId xmlns:a16="http://schemas.microsoft.com/office/drawing/2014/main" id="{DF3AC07D-FBD6-4561-91A2-443116F18711}"/>
                  </a:ext>
                </a:extLst>
              </p:cNvPr>
              <p:cNvSpPr/>
              <p:nvPr/>
            </p:nvSpPr>
            <p:spPr>
              <a:xfrm rot="2700000">
                <a:off x="708205" y="1948504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BFD55028-3AB3-462C-A682-A051A95DB013}"/>
                </a:ext>
              </a:extLst>
            </p:cNvPr>
            <p:cNvSpPr txBox="1"/>
            <p:nvPr/>
          </p:nvSpPr>
          <p:spPr>
            <a:xfrm>
              <a:off x="896981" y="2238178"/>
              <a:ext cx="3576300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Read the </a:t>
              </a:r>
              <a:r>
                <a:rPr lang="en-GB" b="1" dirty="0">
                  <a:solidFill>
                    <a:srgbClr val="1C1C1C"/>
                  </a:solidFill>
                </a:rPr>
                <a:t>Steve Jobs Fact Sheet </a:t>
              </a:r>
              <a:r>
                <a:rPr lang="en-GB" dirty="0">
                  <a:solidFill>
                    <a:srgbClr val="1C1C1C"/>
                  </a:solidFill>
                </a:rPr>
                <a:t>to find out about his life and work. 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A578D94-0FE7-4A02-85A5-F2E47BEA84B6}"/>
              </a:ext>
            </a:extLst>
          </p:cNvPr>
          <p:cNvGrpSpPr/>
          <p:nvPr/>
        </p:nvGrpSpPr>
        <p:grpSpPr>
          <a:xfrm>
            <a:off x="704374" y="2778712"/>
            <a:ext cx="4329099" cy="1049803"/>
            <a:chOff x="708205" y="2194555"/>
            <a:chExt cx="4329099" cy="1049803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3B4B8FAF-E081-4C8A-9984-84FA4D5D823A}"/>
                </a:ext>
              </a:extLst>
            </p:cNvPr>
            <p:cNvGrpSpPr/>
            <p:nvPr/>
          </p:nvGrpSpPr>
          <p:grpSpPr>
            <a:xfrm>
              <a:off x="708205" y="2194555"/>
              <a:ext cx="4329099" cy="1049803"/>
              <a:chOff x="708205" y="1584958"/>
              <a:chExt cx="4329099" cy="1049803"/>
            </a:xfrm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9E4AA0ED-6128-4256-AD9A-700B116A1018}"/>
                  </a:ext>
                </a:extLst>
              </p:cNvPr>
              <p:cNvSpPr/>
              <p:nvPr/>
            </p:nvSpPr>
            <p:spPr>
              <a:xfrm>
                <a:off x="755651" y="1584958"/>
                <a:ext cx="4281653" cy="1049803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D550346E-C80A-428C-A162-C4BD6D563DF9}"/>
                  </a:ext>
                </a:extLst>
              </p:cNvPr>
              <p:cNvSpPr/>
              <p:nvPr/>
            </p:nvSpPr>
            <p:spPr>
              <a:xfrm rot="2700000">
                <a:off x="708205" y="2059602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918FF43-5112-47B1-B26C-5ABD6441AD14}"/>
                </a:ext>
              </a:extLst>
            </p:cNvPr>
            <p:cNvSpPr txBox="1"/>
            <p:nvPr/>
          </p:nvSpPr>
          <p:spPr>
            <a:xfrm>
              <a:off x="896981" y="2238178"/>
              <a:ext cx="3576300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Then answer the questions on the </a:t>
              </a:r>
              <a:r>
                <a:rPr lang="en-GB" b="1" dirty="0">
                  <a:solidFill>
                    <a:srgbClr val="1C1C1C"/>
                  </a:solidFill>
                </a:rPr>
                <a:t>Steve Jobs Comprehension Questions </a:t>
              </a:r>
              <a:r>
                <a:rPr lang="en-GB" dirty="0">
                  <a:solidFill>
                    <a:srgbClr val="1C1C1C"/>
                  </a:solidFill>
                </a:rPr>
                <a:t>sheet.</a:t>
              </a:r>
            </a:p>
          </p:txBody>
        </p:sp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EB0271EE-BF9C-4295-9657-23E382A083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365" y="1685365"/>
            <a:ext cx="3119379" cy="4410633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85F63FC-A9B0-4016-A715-3E4A72A4B8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501" y="1685365"/>
            <a:ext cx="3119379" cy="4410633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1B3702-D797-4F01-86CD-5C25997824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07"/>
          <a:stretch/>
        </p:blipFill>
        <p:spPr>
          <a:xfrm>
            <a:off x="1009794" y="4140200"/>
            <a:ext cx="3308451" cy="27178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5402F67-6F69-4441-B729-CD5805F574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610" y="1685365"/>
            <a:ext cx="3119378" cy="4410633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21F0E3A-26AC-4E93-97D5-F595E049F9A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889" y="1685366"/>
            <a:ext cx="3119378" cy="4410631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7273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Computer Components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F142EBB-CDA2-4385-8059-E8646D8ABF2E}"/>
              </a:ext>
            </a:extLst>
          </p:cNvPr>
          <p:cNvGrpSpPr/>
          <p:nvPr/>
        </p:nvGrpSpPr>
        <p:grpSpPr>
          <a:xfrm>
            <a:off x="704375" y="1419932"/>
            <a:ext cx="7683975" cy="794350"/>
            <a:chOff x="708205" y="2194556"/>
            <a:chExt cx="7683975" cy="794350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265C2849-1928-4B61-BDD9-57AF589E970A}"/>
                </a:ext>
              </a:extLst>
            </p:cNvPr>
            <p:cNvGrpSpPr/>
            <p:nvPr/>
          </p:nvGrpSpPr>
          <p:grpSpPr>
            <a:xfrm>
              <a:off x="708205" y="2194556"/>
              <a:ext cx="7683975" cy="794350"/>
              <a:chOff x="708205" y="1584959"/>
              <a:chExt cx="7683975" cy="794350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BD8EEDA-0EF7-4F1D-95EE-B274BC292C81}"/>
                  </a:ext>
                </a:extLst>
              </p:cNvPr>
              <p:cNvSpPr/>
              <p:nvPr/>
            </p:nvSpPr>
            <p:spPr>
              <a:xfrm>
                <a:off x="755651" y="1584959"/>
                <a:ext cx="7636529" cy="79435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8CAF6DC6-0C00-49A0-978D-BF43D52E46E3}"/>
                  </a:ext>
                </a:extLst>
              </p:cNvPr>
              <p:cNvSpPr/>
              <p:nvPr/>
            </p:nvSpPr>
            <p:spPr>
              <a:xfrm rot="2700000">
                <a:off x="708205" y="193409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348CE9A-FAAA-4487-BFEB-29A82FB66340}"/>
                </a:ext>
              </a:extLst>
            </p:cNvPr>
            <p:cNvSpPr txBox="1"/>
            <p:nvPr/>
          </p:nvSpPr>
          <p:spPr>
            <a:xfrm>
              <a:off x="896981" y="2238178"/>
              <a:ext cx="7384074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Steve Jobs designed the first Apple computer along with Steve Wozniak. Can you imagine how a computer is made?</a:t>
              </a:r>
            </a:p>
          </p:txBody>
        </p:sp>
      </p:grpSp>
      <p:sp>
        <p:nvSpPr>
          <p:cNvPr id="50" name="TextBox 21">
            <a:extLst>
              <a:ext uri="{FF2B5EF4-FFF2-40B4-BE49-F238E27FC236}">
                <a16:creationId xmlns:a16="http://schemas.microsoft.com/office/drawing/2014/main" id="{22E6D3B8-ECDF-4DDC-A84D-055C0BAB3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2758" y="6097588"/>
            <a:ext cx="2695575" cy="21212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‘’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2"/>
              </a:rPr>
              <a:t>iMac 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2"/>
              </a:rPr>
              <a:t>Rev.A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2"/>
              </a:rPr>
              <a:t> CPU Board 820-1008-A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’’ by [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htomari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41E3954D-58BE-4D7B-9A34-AA5B150FA93F}"/>
              </a:ext>
            </a:extLst>
          </p:cNvPr>
          <p:cNvGrpSpPr/>
          <p:nvPr/>
        </p:nvGrpSpPr>
        <p:grpSpPr>
          <a:xfrm>
            <a:off x="704375" y="2458157"/>
            <a:ext cx="5248751" cy="818444"/>
            <a:chOff x="708205" y="2194556"/>
            <a:chExt cx="5248751" cy="818444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502FE7BE-1D34-433F-9CB2-D734FC9FBD63}"/>
                </a:ext>
              </a:extLst>
            </p:cNvPr>
            <p:cNvGrpSpPr/>
            <p:nvPr/>
          </p:nvGrpSpPr>
          <p:grpSpPr>
            <a:xfrm>
              <a:off x="708205" y="2194556"/>
              <a:ext cx="5248751" cy="818444"/>
              <a:chOff x="708205" y="1584959"/>
              <a:chExt cx="5248751" cy="818444"/>
            </a:xfrm>
          </p:grpSpPr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F77DBD9A-543D-4A6D-9BD3-EC6122EE6250}"/>
                  </a:ext>
                </a:extLst>
              </p:cNvPr>
              <p:cNvSpPr/>
              <p:nvPr/>
            </p:nvSpPr>
            <p:spPr>
              <a:xfrm>
                <a:off x="755652" y="1584959"/>
                <a:ext cx="5201304" cy="81844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B9855537-A6E4-4B3D-B75E-E147DBBF7C93}"/>
                  </a:ext>
                </a:extLst>
              </p:cNvPr>
              <p:cNvSpPr/>
              <p:nvPr/>
            </p:nvSpPr>
            <p:spPr>
              <a:xfrm rot="2700000">
                <a:off x="708205" y="195314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93890C81-587A-4BEC-9D04-C08D77F9AFFB}"/>
                </a:ext>
              </a:extLst>
            </p:cNvPr>
            <p:cNvSpPr txBox="1"/>
            <p:nvPr/>
          </p:nvSpPr>
          <p:spPr>
            <a:xfrm>
              <a:off x="896981" y="2238178"/>
              <a:ext cx="3802674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A computer is an electronic machine that processes information. 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440DCB02-7EC0-43F5-B942-B218AF0EC210}"/>
              </a:ext>
            </a:extLst>
          </p:cNvPr>
          <p:cNvGrpSpPr/>
          <p:nvPr/>
        </p:nvGrpSpPr>
        <p:grpSpPr>
          <a:xfrm>
            <a:off x="704375" y="3524957"/>
            <a:ext cx="5248751" cy="818444"/>
            <a:chOff x="708205" y="2194556"/>
            <a:chExt cx="5248751" cy="818444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5B147514-0ACD-4164-8985-54A9F1A67929}"/>
                </a:ext>
              </a:extLst>
            </p:cNvPr>
            <p:cNvGrpSpPr/>
            <p:nvPr/>
          </p:nvGrpSpPr>
          <p:grpSpPr>
            <a:xfrm>
              <a:off x="708205" y="2194556"/>
              <a:ext cx="5248751" cy="818444"/>
              <a:chOff x="708205" y="1584959"/>
              <a:chExt cx="5248751" cy="818444"/>
            </a:xfrm>
          </p:grpSpPr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92471F11-EBEF-4275-B7F0-C5AEB6E363BF}"/>
                  </a:ext>
                </a:extLst>
              </p:cNvPr>
              <p:cNvSpPr/>
              <p:nvPr/>
            </p:nvSpPr>
            <p:spPr>
              <a:xfrm>
                <a:off x="755652" y="1584959"/>
                <a:ext cx="5201304" cy="81844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5FADCF7D-B177-4F07-B837-9A2BE5BF22BD}"/>
                  </a:ext>
                </a:extLst>
              </p:cNvPr>
              <p:cNvSpPr/>
              <p:nvPr/>
            </p:nvSpPr>
            <p:spPr>
              <a:xfrm rot="2700000">
                <a:off x="708205" y="195314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CD2C8BC5-4DB1-45C5-BE72-4CE208BBEEEC}"/>
                </a:ext>
              </a:extLst>
            </p:cNvPr>
            <p:cNvSpPr txBox="1"/>
            <p:nvPr/>
          </p:nvSpPr>
          <p:spPr>
            <a:xfrm>
              <a:off x="896981" y="2238178"/>
              <a:ext cx="3802674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It is made of different hardware, including circuit boards.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282D1785-EFA2-4621-8A40-5E7CC95319DC}"/>
              </a:ext>
            </a:extLst>
          </p:cNvPr>
          <p:cNvGrpSpPr/>
          <p:nvPr/>
        </p:nvGrpSpPr>
        <p:grpSpPr>
          <a:xfrm>
            <a:off x="704375" y="4601282"/>
            <a:ext cx="5248751" cy="1094668"/>
            <a:chOff x="708205" y="2194556"/>
            <a:chExt cx="5248751" cy="1094668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6442DC30-DD4A-435C-B658-A33FFB6305ED}"/>
                </a:ext>
              </a:extLst>
            </p:cNvPr>
            <p:cNvGrpSpPr/>
            <p:nvPr/>
          </p:nvGrpSpPr>
          <p:grpSpPr>
            <a:xfrm>
              <a:off x="708205" y="2194556"/>
              <a:ext cx="5248751" cy="1094668"/>
              <a:chOff x="708205" y="1584959"/>
              <a:chExt cx="5248751" cy="1094668"/>
            </a:xfrm>
          </p:grpSpPr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5232EEF9-3D30-4BB5-872F-284887A032CC}"/>
                  </a:ext>
                </a:extLst>
              </p:cNvPr>
              <p:cNvSpPr/>
              <p:nvPr/>
            </p:nvSpPr>
            <p:spPr>
              <a:xfrm>
                <a:off x="755652" y="1584959"/>
                <a:ext cx="5201304" cy="109466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ED114C31-CF1C-4543-B032-C7C98478DE34}"/>
                  </a:ext>
                </a:extLst>
              </p:cNvPr>
              <p:cNvSpPr/>
              <p:nvPr/>
            </p:nvSpPr>
            <p:spPr>
              <a:xfrm rot="2700000">
                <a:off x="708205" y="208649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1019F4D-26F8-446B-9BB4-F716D09E9ACD}"/>
                </a:ext>
              </a:extLst>
            </p:cNvPr>
            <p:cNvSpPr txBox="1"/>
            <p:nvPr/>
          </p:nvSpPr>
          <p:spPr>
            <a:xfrm>
              <a:off x="896981" y="2238178"/>
              <a:ext cx="3678849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These circuit boards contain different electrical components. They are extremely complex!</a:t>
              </a:r>
            </a:p>
          </p:txBody>
        </p:sp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732AC6FD-916E-489A-9544-18484B09568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4634183" y="2105024"/>
            <a:ext cx="3668441" cy="3668441"/>
          </a:xfrm>
          <a:prstGeom prst="ellipse">
            <a:avLst/>
          </a:prstGeom>
          <a:ln w="76200">
            <a:solidFill>
              <a:srgbClr val="7768AD"/>
            </a:solidFill>
          </a:ln>
        </p:spPr>
      </p:pic>
    </p:spTree>
    <p:extLst>
      <p:ext uri="{BB962C8B-B14F-4D97-AF65-F5344CB8AC3E}">
        <p14:creationId xmlns:p14="http://schemas.microsoft.com/office/powerpoint/2010/main" val="319837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Computer Components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F142EBB-CDA2-4385-8059-E8646D8ABF2E}"/>
              </a:ext>
            </a:extLst>
          </p:cNvPr>
          <p:cNvGrpSpPr/>
          <p:nvPr/>
        </p:nvGrpSpPr>
        <p:grpSpPr>
          <a:xfrm>
            <a:off x="704375" y="1553282"/>
            <a:ext cx="7683975" cy="794350"/>
            <a:chOff x="708205" y="2194556"/>
            <a:chExt cx="7683975" cy="794350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265C2849-1928-4B61-BDD9-57AF589E970A}"/>
                </a:ext>
              </a:extLst>
            </p:cNvPr>
            <p:cNvGrpSpPr/>
            <p:nvPr/>
          </p:nvGrpSpPr>
          <p:grpSpPr>
            <a:xfrm>
              <a:off x="708205" y="2194556"/>
              <a:ext cx="7683975" cy="794350"/>
              <a:chOff x="708205" y="1584959"/>
              <a:chExt cx="7683975" cy="794350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BD8EEDA-0EF7-4F1D-95EE-B274BC292C81}"/>
                  </a:ext>
                </a:extLst>
              </p:cNvPr>
              <p:cNvSpPr/>
              <p:nvPr/>
            </p:nvSpPr>
            <p:spPr>
              <a:xfrm>
                <a:off x="755651" y="1584959"/>
                <a:ext cx="7636529" cy="79435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8CAF6DC6-0C00-49A0-978D-BF43D52E46E3}"/>
                  </a:ext>
                </a:extLst>
              </p:cNvPr>
              <p:cNvSpPr/>
              <p:nvPr/>
            </p:nvSpPr>
            <p:spPr>
              <a:xfrm rot="2700000">
                <a:off x="708205" y="1934095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348CE9A-FAAA-4487-BFEB-29A82FB66340}"/>
                </a:ext>
              </a:extLst>
            </p:cNvPr>
            <p:cNvSpPr txBox="1"/>
            <p:nvPr/>
          </p:nvSpPr>
          <p:spPr>
            <a:xfrm>
              <a:off x="896981" y="2238178"/>
              <a:ext cx="7422174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Despite the complexity of a computer circuit board, some of the components in a computer will be familiar to you.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8265327-F4FA-409F-99FD-AD22C8D50463}"/>
              </a:ext>
            </a:extLst>
          </p:cNvPr>
          <p:cNvGrpSpPr/>
          <p:nvPr/>
        </p:nvGrpSpPr>
        <p:grpSpPr>
          <a:xfrm>
            <a:off x="712560" y="2667565"/>
            <a:ext cx="4821465" cy="646331"/>
            <a:chOff x="712560" y="2672834"/>
            <a:chExt cx="4821465" cy="646331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01DA86C-71B7-47B5-A735-365306B5D945}"/>
                </a:ext>
              </a:extLst>
            </p:cNvPr>
            <p:cNvSpPr/>
            <p:nvPr/>
          </p:nvSpPr>
          <p:spPr>
            <a:xfrm>
              <a:off x="786130" y="2672834"/>
              <a:ext cx="474789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/>
                <a:t>battery</a:t>
              </a:r>
              <a:r>
                <a:rPr lang="en-GB" dirty="0"/>
                <a:t> – Powers the computer, or parts of the computer. 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944B559-173C-4A80-A2F5-31479BA4B068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594DED5-1098-45A3-8625-3EB854723B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850" y="2802527"/>
            <a:ext cx="5296828" cy="4841018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F97B1278-49F3-4834-9F42-792B0023E072}"/>
              </a:ext>
            </a:extLst>
          </p:cNvPr>
          <p:cNvGrpSpPr/>
          <p:nvPr/>
        </p:nvGrpSpPr>
        <p:grpSpPr>
          <a:xfrm>
            <a:off x="712560" y="3547566"/>
            <a:ext cx="4078515" cy="646331"/>
            <a:chOff x="712560" y="2672834"/>
            <a:chExt cx="4078515" cy="646331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513E2DC-C45D-4EA8-A917-DAC9C9EB243D}"/>
                </a:ext>
              </a:extLst>
            </p:cNvPr>
            <p:cNvSpPr/>
            <p:nvPr/>
          </p:nvSpPr>
          <p:spPr>
            <a:xfrm>
              <a:off x="786130" y="2672834"/>
              <a:ext cx="400494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/>
                <a:t>switch</a:t>
              </a:r>
              <a:r>
                <a:rPr lang="en-GB" dirty="0"/>
                <a:t> – Allows electrical current to flow or stop flowing.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213720F-FBD8-4DF8-AB3A-9772564E48BB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7DC78DF-BDA2-4747-BA3B-945958783612}"/>
              </a:ext>
            </a:extLst>
          </p:cNvPr>
          <p:cNvGrpSpPr/>
          <p:nvPr/>
        </p:nvGrpSpPr>
        <p:grpSpPr>
          <a:xfrm>
            <a:off x="712560" y="4427567"/>
            <a:ext cx="4154715" cy="646331"/>
            <a:chOff x="712560" y="2672834"/>
            <a:chExt cx="4154715" cy="646331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AB83933-AF0B-42EA-9ED7-325F029A5628}"/>
                </a:ext>
              </a:extLst>
            </p:cNvPr>
            <p:cNvSpPr/>
            <p:nvPr/>
          </p:nvSpPr>
          <p:spPr>
            <a:xfrm>
              <a:off x="786130" y="2672834"/>
              <a:ext cx="408114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/>
                <a:t>motor</a:t>
              </a:r>
              <a:r>
                <a:rPr lang="en-GB" dirty="0"/>
                <a:t> – Moves the disk drive and the cooling fans.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BD49305-3D39-4E49-A21B-4FE3100B0A40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681DD67-EEF2-4899-8A7B-D0C9C66B18E9}"/>
              </a:ext>
            </a:extLst>
          </p:cNvPr>
          <p:cNvGrpSpPr/>
          <p:nvPr/>
        </p:nvGrpSpPr>
        <p:grpSpPr>
          <a:xfrm>
            <a:off x="712560" y="5307568"/>
            <a:ext cx="3859440" cy="646331"/>
            <a:chOff x="712560" y="2672834"/>
            <a:chExt cx="3859440" cy="646331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61DA725-3E00-45EF-B3C3-718C2FA4C9F8}"/>
                </a:ext>
              </a:extLst>
            </p:cNvPr>
            <p:cNvSpPr/>
            <p:nvPr/>
          </p:nvSpPr>
          <p:spPr>
            <a:xfrm>
              <a:off x="786130" y="2672834"/>
              <a:ext cx="378587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/>
                <a:t>bulb</a:t>
              </a:r>
              <a:r>
                <a:rPr lang="en-GB" dirty="0"/>
                <a:t> – Lights up when the computer is switched on.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D02AA4C-C1C2-461C-97EE-DA5218F4309C}"/>
                </a:ext>
              </a:extLst>
            </p:cNvPr>
            <p:cNvSpPr/>
            <p:nvPr/>
          </p:nvSpPr>
          <p:spPr>
            <a:xfrm rot="2700000">
              <a:off x="712560" y="2817754"/>
              <a:ext cx="94891" cy="94891"/>
            </a:xfrm>
            <a:prstGeom prst="rect">
              <a:avLst/>
            </a:prstGeom>
            <a:solidFill>
              <a:srgbClr val="7768A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664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Electric Circuits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6F142EBB-CDA2-4385-8059-E8646D8ABF2E}"/>
              </a:ext>
            </a:extLst>
          </p:cNvPr>
          <p:cNvGrpSpPr/>
          <p:nvPr/>
        </p:nvGrpSpPr>
        <p:grpSpPr>
          <a:xfrm>
            <a:off x="704375" y="1697837"/>
            <a:ext cx="7683975" cy="550064"/>
            <a:chOff x="708205" y="2194556"/>
            <a:chExt cx="7683975" cy="550064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265C2849-1928-4B61-BDD9-57AF589E970A}"/>
                </a:ext>
              </a:extLst>
            </p:cNvPr>
            <p:cNvGrpSpPr/>
            <p:nvPr/>
          </p:nvGrpSpPr>
          <p:grpSpPr>
            <a:xfrm>
              <a:off x="708205" y="2194556"/>
              <a:ext cx="7683975" cy="550064"/>
              <a:chOff x="708205" y="1584959"/>
              <a:chExt cx="7683975" cy="550064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BD8EEDA-0EF7-4F1D-95EE-B274BC292C81}"/>
                  </a:ext>
                </a:extLst>
              </p:cNvPr>
              <p:cNvSpPr/>
              <p:nvPr/>
            </p:nvSpPr>
            <p:spPr>
              <a:xfrm>
                <a:off x="755651" y="1584959"/>
                <a:ext cx="7636529" cy="55006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8CAF6DC6-0C00-49A0-978D-BF43D52E46E3}"/>
                  </a:ext>
                </a:extLst>
              </p:cNvPr>
              <p:cNvSpPr/>
              <p:nvPr/>
            </p:nvSpPr>
            <p:spPr>
              <a:xfrm rot="2700000">
                <a:off x="708205" y="1811390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348CE9A-FAAA-4487-BFEB-29A82FB66340}"/>
                </a:ext>
              </a:extLst>
            </p:cNvPr>
            <p:cNvSpPr txBox="1"/>
            <p:nvPr/>
          </p:nvSpPr>
          <p:spPr>
            <a:xfrm>
              <a:off x="896980" y="2238178"/>
              <a:ext cx="7495199" cy="422405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/>
                <a:t>A battery, switch, motor and bulb are represented</a:t>
              </a:r>
              <a:r>
                <a:rPr lang="en-GB" dirty="0">
                  <a:solidFill>
                    <a:srgbClr val="1C1C1C"/>
                  </a:solidFill>
                </a:rPr>
                <a:t> using these symbols: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6F0B488-7700-4E26-B7F8-B9447D385AF3}"/>
              </a:ext>
            </a:extLst>
          </p:cNvPr>
          <p:cNvGrpSpPr/>
          <p:nvPr/>
        </p:nvGrpSpPr>
        <p:grpSpPr>
          <a:xfrm>
            <a:off x="708204" y="5188686"/>
            <a:ext cx="6464122" cy="545364"/>
            <a:chOff x="708205" y="4991102"/>
            <a:chExt cx="6385628" cy="545364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79672893-2B78-43E9-88C4-5072A9B918B8}"/>
                </a:ext>
              </a:extLst>
            </p:cNvPr>
            <p:cNvGrpSpPr/>
            <p:nvPr/>
          </p:nvGrpSpPr>
          <p:grpSpPr>
            <a:xfrm>
              <a:off x="708205" y="4991102"/>
              <a:ext cx="6385628" cy="545364"/>
              <a:chOff x="708205" y="1276352"/>
              <a:chExt cx="6385628" cy="545364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A6FE4F90-B906-440E-A6C9-696737A85C8C}"/>
                  </a:ext>
                </a:extLst>
              </p:cNvPr>
              <p:cNvSpPr/>
              <p:nvPr/>
            </p:nvSpPr>
            <p:spPr>
              <a:xfrm>
                <a:off x="755650" y="1276352"/>
                <a:ext cx="6338183" cy="545364"/>
              </a:xfrm>
              <a:prstGeom prst="rect">
                <a:avLst/>
              </a:prstGeom>
              <a:solidFill>
                <a:srgbClr val="7768AD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785BB7FF-412E-4481-9CC0-3F2E782C7F5B}"/>
                  </a:ext>
                </a:extLst>
              </p:cNvPr>
              <p:cNvSpPr/>
              <p:nvPr/>
            </p:nvSpPr>
            <p:spPr>
              <a:xfrm rot="2700000">
                <a:off x="708205" y="1507070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BB84FB8-FE08-4BE7-BB6D-6D0A0D75E2D0}"/>
                </a:ext>
              </a:extLst>
            </p:cNvPr>
            <p:cNvSpPr txBox="1"/>
            <p:nvPr/>
          </p:nvSpPr>
          <p:spPr>
            <a:xfrm>
              <a:off x="896982" y="5059272"/>
              <a:ext cx="3628102" cy="422405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FFFFFF"/>
                  </a:solidFill>
                  <a:latin typeface="Twinkl SemiBold"/>
                </a:rPr>
                <a:t>Do you know any more?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18F3436-B143-43F1-98E4-FE7D154423B4}"/>
              </a:ext>
            </a:extLst>
          </p:cNvPr>
          <p:cNvGrpSpPr/>
          <p:nvPr/>
        </p:nvGrpSpPr>
        <p:grpSpPr>
          <a:xfrm>
            <a:off x="717550" y="2753953"/>
            <a:ext cx="1730377" cy="1624372"/>
            <a:chOff x="717550" y="3182578"/>
            <a:chExt cx="1730377" cy="1624372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8B9825A-DE9D-47C2-9189-4003CCB3B26F}"/>
                </a:ext>
              </a:extLst>
            </p:cNvPr>
            <p:cNvGrpSpPr/>
            <p:nvPr/>
          </p:nvGrpSpPr>
          <p:grpSpPr>
            <a:xfrm>
              <a:off x="717550" y="3182578"/>
              <a:ext cx="1730377" cy="1624372"/>
              <a:chOff x="833638" y="3768243"/>
              <a:chExt cx="1730377" cy="1624372"/>
            </a:xfrm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D7E6D362-1ADF-4142-82DC-F3377E2FE39E}"/>
                  </a:ext>
                </a:extLst>
              </p:cNvPr>
              <p:cNvSpPr/>
              <p:nvPr/>
            </p:nvSpPr>
            <p:spPr>
              <a:xfrm>
                <a:off x="928928" y="3768243"/>
                <a:ext cx="1593300" cy="15933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3BF77813-533D-4A57-A32A-6963812A0739}"/>
                  </a:ext>
                </a:extLst>
              </p:cNvPr>
              <p:cNvGrpSpPr/>
              <p:nvPr/>
            </p:nvGrpSpPr>
            <p:grpSpPr>
              <a:xfrm>
                <a:off x="833638" y="4963266"/>
                <a:ext cx="1730377" cy="429349"/>
                <a:chOff x="708205" y="4533901"/>
                <a:chExt cx="1709364" cy="429349"/>
              </a:xfrm>
            </p:grpSpPr>
            <p:grpSp>
              <p:nvGrpSpPr>
                <p:cNvPr id="48" name="Group 47">
                  <a:extLst>
                    <a:ext uri="{FF2B5EF4-FFF2-40B4-BE49-F238E27FC236}">
                      <a16:creationId xmlns:a16="http://schemas.microsoft.com/office/drawing/2014/main" id="{D745C66A-810E-42AA-B638-1BC8CE53D23D}"/>
                    </a:ext>
                  </a:extLst>
                </p:cNvPr>
                <p:cNvGrpSpPr/>
                <p:nvPr/>
              </p:nvGrpSpPr>
              <p:grpSpPr>
                <a:xfrm>
                  <a:off x="708205" y="4533901"/>
                  <a:ext cx="1709364" cy="429349"/>
                  <a:chOff x="708205" y="819151"/>
                  <a:chExt cx="1709364" cy="429349"/>
                </a:xfrm>
              </p:grpSpPr>
              <p:sp>
                <p:nvSpPr>
                  <p:cNvPr id="50" name="Rectangle 49">
                    <a:extLst>
                      <a:ext uri="{FF2B5EF4-FFF2-40B4-BE49-F238E27FC236}">
                        <a16:creationId xmlns:a16="http://schemas.microsoft.com/office/drawing/2014/main" id="{6D464BA8-C449-4CB4-9153-007380AF653C}"/>
                      </a:ext>
                    </a:extLst>
                  </p:cNvPr>
                  <p:cNvSpPr/>
                  <p:nvPr/>
                </p:nvSpPr>
                <p:spPr>
                  <a:xfrm>
                    <a:off x="755650" y="819151"/>
                    <a:ext cx="1661919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1" name="Rectangle 50">
                    <a:extLst>
                      <a:ext uri="{FF2B5EF4-FFF2-40B4-BE49-F238E27FC236}">
                        <a16:creationId xmlns:a16="http://schemas.microsoft.com/office/drawing/2014/main" id="{5C743C50-46A7-4D14-A83F-C39FBDB0459B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9893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466E6870-C5A5-44F4-B928-D772E5875420}"/>
                    </a:ext>
                  </a:extLst>
                </p:cNvPr>
                <p:cNvSpPr txBox="1"/>
                <p:nvPr/>
              </p:nvSpPr>
              <p:spPr>
                <a:xfrm>
                  <a:off x="840526" y="4535397"/>
                  <a:ext cx="1482948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 algn="ctr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battery</a:t>
                  </a:r>
                </a:p>
              </p:txBody>
            </p:sp>
          </p:grpSp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83B94E2-C9C6-408C-A551-09F571895F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9" t="17500" r="81272" b="78055"/>
            <a:stretch/>
          </p:blipFill>
          <p:spPr>
            <a:xfrm>
              <a:off x="1000125" y="3680796"/>
              <a:ext cx="1228725" cy="462579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E0B3DAD-5F9F-4AC8-9C93-EA0A314A986F}"/>
              </a:ext>
            </a:extLst>
          </p:cNvPr>
          <p:cNvGrpSpPr/>
          <p:nvPr/>
        </p:nvGrpSpPr>
        <p:grpSpPr>
          <a:xfrm>
            <a:off x="2697691" y="2753953"/>
            <a:ext cx="1730377" cy="1624372"/>
            <a:chOff x="2622550" y="3182578"/>
            <a:chExt cx="1730377" cy="1624372"/>
          </a:xfrm>
        </p:grpSpPr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82C5BC90-6356-435C-8C7E-D9D28CA19C76}"/>
                </a:ext>
              </a:extLst>
            </p:cNvPr>
            <p:cNvGrpSpPr/>
            <p:nvPr/>
          </p:nvGrpSpPr>
          <p:grpSpPr>
            <a:xfrm>
              <a:off x="2622550" y="3182578"/>
              <a:ext cx="1730377" cy="1624372"/>
              <a:chOff x="833638" y="3768243"/>
              <a:chExt cx="1730377" cy="1624372"/>
            </a:xfrm>
          </p:grpSpPr>
          <p:sp>
            <p:nvSpPr>
              <p:cNvPr id="82" name="Oval 81">
                <a:extLst>
                  <a:ext uri="{FF2B5EF4-FFF2-40B4-BE49-F238E27FC236}">
                    <a16:creationId xmlns:a16="http://schemas.microsoft.com/office/drawing/2014/main" id="{79B9FE5A-2916-43AC-ACD9-3C07D67F594F}"/>
                  </a:ext>
                </a:extLst>
              </p:cNvPr>
              <p:cNvSpPr/>
              <p:nvPr/>
            </p:nvSpPr>
            <p:spPr>
              <a:xfrm>
                <a:off x="928928" y="3768243"/>
                <a:ext cx="1593300" cy="15933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83" name="Group 82">
                <a:extLst>
                  <a:ext uri="{FF2B5EF4-FFF2-40B4-BE49-F238E27FC236}">
                    <a16:creationId xmlns:a16="http://schemas.microsoft.com/office/drawing/2014/main" id="{94E66B95-067E-497F-AD2C-83155F47D2E7}"/>
                  </a:ext>
                </a:extLst>
              </p:cNvPr>
              <p:cNvGrpSpPr/>
              <p:nvPr/>
            </p:nvGrpSpPr>
            <p:grpSpPr>
              <a:xfrm>
                <a:off x="833638" y="4963266"/>
                <a:ext cx="1730377" cy="429349"/>
                <a:chOff x="708205" y="4533901"/>
                <a:chExt cx="1709364" cy="429349"/>
              </a:xfrm>
            </p:grpSpPr>
            <p:grpSp>
              <p:nvGrpSpPr>
                <p:cNvPr id="84" name="Group 83">
                  <a:extLst>
                    <a:ext uri="{FF2B5EF4-FFF2-40B4-BE49-F238E27FC236}">
                      <a16:creationId xmlns:a16="http://schemas.microsoft.com/office/drawing/2014/main" id="{250C29C1-47D2-4D11-8DEA-1DAADB998D6B}"/>
                    </a:ext>
                  </a:extLst>
                </p:cNvPr>
                <p:cNvGrpSpPr/>
                <p:nvPr/>
              </p:nvGrpSpPr>
              <p:grpSpPr>
                <a:xfrm>
                  <a:off x="708205" y="4533901"/>
                  <a:ext cx="1709364" cy="429349"/>
                  <a:chOff x="708205" y="819151"/>
                  <a:chExt cx="1709364" cy="429349"/>
                </a:xfrm>
              </p:grpSpPr>
              <p:sp>
                <p:nvSpPr>
                  <p:cNvPr id="86" name="Rectangle 85">
                    <a:extLst>
                      <a:ext uri="{FF2B5EF4-FFF2-40B4-BE49-F238E27FC236}">
                        <a16:creationId xmlns:a16="http://schemas.microsoft.com/office/drawing/2014/main" id="{252DE6E7-0770-4D16-9CD5-6C6544698D23}"/>
                      </a:ext>
                    </a:extLst>
                  </p:cNvPr>
                  <p:cNvSpPr/>
                  <p:nvPr/>
                </p:nvSpPr>
                <p:spPr>
                  <a:xfrm>
                    <a:off x="755650" y="819151"/>
                    <a:ext cx="1661919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87" name="Rectangle 86">
                    <a:extLst>
                      <a:ext uri="{FF2B5EF4-FFF2-40B4-BE49-F238E27FC236}">
                        <a16:creationId xmlns:a16="http://schemas.microsoft.com/office/drawing/2014/main" id="{0342FB58-EAA1-4951-A782-8127D52B8BC4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9893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85" name="TextBox 84">
                  <a:extLst>
                    <a:ext uri="{FF2B5EF4-FFF2-40B4-BE49-F238E27FC236}">
                      <a16:creationId xmlns:a16="http://schemas.microsoft.com/office/drawing/2014/main" id="{31C65C85-F5C9-49F4-8F2D-459A83A606A8}"/>
                    </a:ext>
                  </a:extLst>
                </p:cNvPr>
                <p:cNvSpPr txBox="1"/>
                <p:nvPr/>
              </p:nvSpPr>
              <p:spPr>
                <a:xfrm>
                  <a:off x="840526" y="4535397"/>
                  <a:ext cx="1482948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 algn="ctr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switch</a:t>
                  </a:r>
                </a:p>
              </p:txBody>
            </p:sp>
          </p:grpSp>
        </p:grpSp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7A346500-95AA-42BD-8DC3-0AB284AC37F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564" t="17500" r="41507" b="78055"/>
            <a:stretch/>
          </p:blipFill>
          <p:spPr>
            <a:xfrm>
              <a:off x="2905125" y="3680796"/>
              <a:ext cx="1228725" cy="462579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AC1A7A41-BF0D-40F4-8192-D26711904A32}"/>
              </a:ext>
            </a:extLst>
          </p:cNvPr>
          <p:cNvGrpSpPr/>
          <p:nvPr/>
        </p:nvGrpSpPr>
        <p:grpSpPr>
          <a:xfrm>
            <a:off x="4677832" y="2753953"/>
            <a:ext cx="1730377" cy="1624372"/>
            <a:chOff x="4572000" y="3182578"/>
            <a:chExt cx="1730377" cy="1624372"/>
          </a:xfrm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C1B35834-03C0-45CA-B1B5-5386984B12C2}"/>
                </a:ext>
              </a:extLst>
            </p:cNvPr>
            <p:cNvGrpSpPr/>
            <p:nvPr/>
          </p:nvGrpSpPr>
          <p:grpSpPr>
            <a:xfrm>
              <a:off x="4572000" y="3182578"/>
              <a:ext cx="1730377" cy="1624372"/>
              <a:chOff x="833638" y="3768243"/>
              <a:chExt cx="1730377" cy="1624372"/>
            </a:xfrm>
          </p:grpSpPr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id="{FAACE4D3-4605-456A-A990-9EF2521DB23C}"/>
                  </a:ext>
                </a:extLst>
              </p:cNvPr>
              <p:cNvSpPr/>
              <p:nvPr/>
            </p:nvSpPr>
            <p:spPr>
              <a:xfrm>
                <a:off x="928928" y="3768243"/>
                <a:ext cx="1593300" cy="15933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91" name="Group 90">
                <a:extLst>
                  <a:ext uri="{FF2B5EF4-FFF2-40B4-BE49-F238E27FC236}">
                    <a16:creationId xmlns:a16="http://schemas.microsoft.com/office/drawing/2014/main" id="{959AE487-AC45-4F50-A743-ACC0848560A8}"/>
                  </a:ext>
                </a:extLst>
              </p:cNvPr>
              <p:cNvGrpSpPr/>
              <p:nvPr/>
            </p:nvGrpSpPr>
            <p:grpSpPr>
              <a:xfrm>
                <a:off x="833638" y="4963266"/>
                <a:ext cx="1730377" cy="429349"/>
                <a:chOff x="708205" y="4533901"/>
                <a:chExt cx="1709364" cy="429349"/>
              </a:xfrm>
            </p:grpSpPr>
            <p:grpSp>
              <p:nvGrpSpPr>
                <p:cNvPr id="92" name="Group 91">
                  <a:extLst>
                    <a:ext uri="{FF2B5EF4-FFF2-40B4-BE49-F238E27FC236}">
                      <a16:creationId xmlns:a16="http://schemas.microsoft.com/office/drawing/2014/main" id="{489D09FE-3C3D-4837-AF82-C1CD88B0056B}"/>
                    </a:ext>
                  </a:extLst>
                </p:cNvPr>
                <p:cNvGrpSpPr/>
                <p:nvPr/>
              </p:nvGrpSpPr>
              <p:grpSpPr>
                <a:xfrm>
                  <a:off x="708205" y="4533901"/>
                  <a:ext cx="1709364" cy="429349"/>
                  <a:chOff x="708205" y="819151"/>
                  <a:chExt cx="1709364" cy="429349"/>
                </a:xfrm>
              </p:grpSpPr>
              <p:sp>
                <p:nvSpPr>
                  <p:cNvPr id="94" name="Rectangle 93">
                    <a:extLst>
                      <a:ext uri="{FF2B5EF4-FFF2-40B4-BE49-F238E27FC236}">
                        <a16:creationId xmlns:a16="http://schemas.microsoft.com/office/drawing/2014/main" id="{477849D2-DADE-4C07-B866-9D335AAA3C3A}"/>
                      </a:ext>
                    </a:extLst>
                  </p:cNvPr>
                  <p:cNvSpPr/>
                  <p:nvPr/>
                </p:nvSpPr>
                <p:spPr>
                  <a:xfrm>
                    <a:off x="755650" y="819151"/>
                    <a:ext cx="1661919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95" name="Rectangle 94">
                    <a:extLst>
                      <a:ext uri="{FF2B5EF4-FFF2-40B4-BE49-F238E27FC236}">
                        <a16:creationId xmlns:a16="http://schemas.microsoft.com/office/drawing/2014/main" id="{801EAEEC-30B4-492E-A74E-731C89930A24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9893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id="{D166045F-BA93-4D0B-B10F-D47DEFBF652D}"/>
                    </a:ext>
                  </a:extLst>
                </p:cNvPr>
                <p:cNvSpPr txBox="1"/>
                <p:nvPr/>
              </p:nvSpPr>
              <p:spPr>
                <a:xfrm>
                  <a:off x="840526" y="4535397"/>
                  <a:ext cx="1482948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 algn="ctr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motor</a:t>
                  </a:r>
                </a:p>
              </p:txBody>
            </p:sp>
          </p:grpSp>
        </p:grpSp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D19C2988-5E29-46ED-88AE-DACCDD0196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901" t="27329" r="21170" b="68226"/>
            <a:stretch/>
          </p:blipFill>
          <p:spPr>
            <a:xfrm>
              <a:off x="4892675" y="3728421"/>
              <a:ext cx="1228725" cy="462579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3F0DD37-BDC2-42CA-B67B-1E1A924B7A51}"/>
              </a:ext>
            </a:extLst>
          </p:cNvPr>
          <p:cNvGrpSpPr/>
          <p:nvPr/>
        </p:nvGrpSpPr>
        <p:grpSpPr>
          <a:xfrm>
            <a:off x="6657973" y="2753953"/>
            <a:ext cx="1730377" cy="1624372"/>
            <a:chOff x="6657973" y="3182578"/>
            <a:chExt cx="1730377" cy="1624372"/>
          </a:xfrm>
        </p:grpSpPr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296A6238-BD9B-4220-A67F-AF284FE9874E}"/>
                </a:ext>
              </a:extLst>
            </p:cNvPr>
            <p:cNvGrpSpPr/>
            <p:nvPr/>
          </p:nvGrpSpPr>
          <p:grpSpPr>
            <a:xfrm>
              <a:off x="6657973" y="3182578"/>
              <a:ext cx="1730377" cy="1624372"/>
              <a:chOff x="833638" y="3768243"/>
              <a:chExt cx="1730377" cy="1624372"/>
            </a:xfrm>
          </p:grpSpPr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896444F1-39B0-4FFB-BAEC-52F47D24D7FB}"/>
                  </a:ext>
                </a:extLst>
              </p:cNvPr>
              <p:cNvSpPr/>
              <p:nvPr/>
            </p:nvSpPr>
            <p:spPr>
              <a:xfrm>
                <a:off x="928928" y="3768243"/>
                <a:ext cx="1593300" cy="15933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n>
                    <a:solidFill>
                      <a:srgbClr val="7768AD"/>
                    </a:solidFill>
                  </a:ln>
                </a:endParaRPr>
              </a:p>
            </p:txBody>
          </p:sp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1CA22E8D-BA41-4CA6-80C7-D16FD7F8037D}"/>
                  </a:ext>
                </a:extLst>
              </p:cNvPr>
              <p:cNvGrpSpPr/>
              <p:nvPr/>
            </p:nvGrpSpPr>
            <p:grpSpPr>
              <a:xfrm>
                <a:off x="833638" y="4963266"/>
                <a:ext cx="1730377" cy="429349"/>
                <a:chOff x="708205" y="4533901"/>
                <a:chExt cx="1709364" cy="429349"/>
              </a:xfrm>
            </p:grpSpPr>
            <p:grpSp>
              <p:nvGrpSpPr>
                <p:cNvPr id="100" name="Group 99">
                  <a:extLst>
                    <a:ext uri="{FF2B5EF4-FFF2-40B4-BE49-F238E27FC236}">
                      <a16:creationId xmlns:a16="http://schemas.microsoft.com/office/drawing/2014/main" id="{097D5EAF-F616-4AE3-A169-91B174C0FCA8}"/>
                    </a:ext>
                  </a:extLst>
                </p:cNvPr>
                <p:cNvGrpSpPr/>
                <p:nvPr/>
              </p:nvGrpSpPr>
              <p:grpSpPr>
                <a:xfrm>
                  <a:off x="708205" y="4533901"/>
                  <a:ext cx="1709364" cy="429349"/>
                  <a:chOff x="708205" y="819151"/>
                  <a:chExt cx="1709364" cy="429349"/>
                </a:xfrm>
              </p:grpSpPr>
              <p:sp>
                <p:nvSpPr>
                  <p:cNvPr id="102" name="Rectangle 101">
                    <a:extLst>
                      <a:ext uri="{FF2B5EF4-FFF2-40B4-BE49-F238E27FC236}">
                        <a16:creationId xmlns:a16="http://schemas.microsoft.com/office/drawing/2014/main" id="{474C79AF-71EE-4B1A-8095-A3293FBB06DE}"/>
                      </a:ext>
                    </a:extLst>
                  </p:cNvPr>
                  <p:cNvSpPr/>
                  <p:nvPr/>
                </p:nvSpPr>
                <p:spPr>
                  <a:xfrm>
                    <a:off x="755650" y="819151"/>
                    <a:ext cx="1661919" cy="429349"/>
                  </a:xfrm>
                  <a:prstGeom prst="rect">
                    <a:avLst/>
                  </a:prstGeom>
                  <a:solidFill>
                    <a:srgbClr val="7768AD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03" name="Rectangle 102">
                    <a:extLst>
                      <a:ext uri="{FF2B5EF4-FFF2-40B4-BE49-F238E27FC236}">
                        <a16:creationId xmlns:a16="http://schemas.microsoft.com/office/drawing/2014/main" id="{17C3A02C-A917-439C-9054-83228890EDAC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08205" y="989334"/>
                    <a:ext cx="94891" cy="9489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7768AD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GB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Twinkl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01" name="TextBox 100">
                  <a:extLst>
                    <a:ext uri="{FF2B5EF4-FFF2-40B4-BE49-F238E27FC236}">
                      <a16:creationId xmlns:a16="http://schemas.microsoft.com/office/drawing/2014/main" id="{F65BD1AA-DDBC-48EE-BABE-97624156086A}"/>
                    </a:ext>
                  </a:extLst>
                </p:cNvPr>
                <p:cNvSpPr txBox="1"/>
                <p:nvPr/>
              </p:nvSpPr>
              <p:spPr>
                <a:xfrm>
                  <a:off x="840526" y="4535397"/>
                  <a:ext cx="1482948" cy="422405"/>
                </a:xfrm>
                <a:prstGeom prst="rect">
                  <a:avLst/>
                </a:prstGeom>
                <a:noFill/>
              </p:spPr>
              <p:txBody>
                <a:bodyPr wrap="square" lIns="0" tIns="72000" rIns="0" bIns="72000" rtlCol="0">
                  <a:spAutoFit/>
                </a:bodyPr>
                <a:lstStyle/>
                <a:p>
                  <a:pPr lvl="0" algn="ctr"/>
                  <a:r>
                    <a:rPr lang="en-GB" dirty="0">
                      <a:solidFill>
                        <a:srgbClr val="FFFFFF"/>
                      </a:solidFill>
                      <a:latin typeface="Twinkl SemiBold"/>
                    </a:rPr>
                    <a:t>bulb</a:t>
                  </a:r>
                </a:p>
              </p:txBody>
            </p:sp>
          </p:grpSp>
        </p:grpSp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69D935E6-610F-4C47-8DD7-A898848964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48" t="26637" r="61323" b="68918"/>
            <a:stretch/>
          </p:blipFill>
          <p:spPr>
            <a:xfrm>
              <a:off x="6950073" y="3652221"/>
              <a:ext cx="1228725" cy="462579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15215CC6-2455-4DFA-BF6E-ADCDA24E2D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7"/>
          <a:stretch/>
        </p:blipFill>
        <p:spPr>
          <a:xfrm>
            <a:off x="6434031" y="4632160"/>
            <a:ext cx="1716194" cy="2254415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5BFD7D11-2C9F-42D9-852B-85C2DF2AFE76}"/>
              </a:ext>
            </a:extLst>
          </p:cNvPr>
          <p:cNvGrpSpPr/>
          <p:nvPr/>
        </p:nvGrpSpPr>
        <p:grpSpPr>
          <a:xfrm>
            <a:off x="704375" y="1697463"/>
            <a:ext cx="7094919" cy="1090187"/>
            <a:chOff x="708205" y="2194555"/>
            <a:chExt cx="7094919" cy="1090187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A16EEB94-C86F-4CBE-8B25-C41A72AC1D2A}"/>
                </a:ext>
              </a:extLst>
            </p:cNvPr>
            <p:cNvGrpSpPr/>
            <p:nvPr/>
          </p:nvGrpSpPr>
          <p:grpSpPr>
            <a:xfrm>
              <a:off x="708205" y="2194555"/>
              <a:ext cx="7094919" cy="1090187"/>
              <a:chOff x="708205" y="1584958"/>
              <a:chExt cx="7094919" cy="1090187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37951B5E-05CB-4886-8B6D-2A67C335BD29}"/>
                  </a:ext>
                </a:extLst>
              </p:cNvPr>
              <p:cNvSpPr/>
              <p:nvPr/>
            </p:nvSpPr>
            <p:spPr>
              <a:xfrm>
                <a:off x="755651" y="1584958"/>
                <a:ext cx="7047473" cy="109018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9162EA4-A5DD-4A8B-9A04-70DC1F87F4D0}"/>
                  </a:ext>
                </a:extLst>
              </p:cNvPr>
              <p:cNvSpPr/>
              <p:nvPr/>
            </p:nvSpPr>
            <p:spPr>
              <a:xfrm rot="2700000">
                <a:off x="708205" y="2086497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15E3245-89E7-4A09-BC95-344C956CEE55}"/>
                </a:ext>
              </a:extLst>
            </p:cNvPr>
            <p:cNvSpPr txBox="1"/>
            <p:nvPr/>
          </p:nvSpPr>
          <p:spPr>
            <a:xfrm>
              <a:off x="896981" y="2238178"/>
              <a:ext cx="3678849" cy="976403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Use </a:t>
              </a:r>
              <a:r>
                <a:rPr lang="en-GB">
                  <a:solidFill>
                    <a:srgbClr val="1C1C1C"/>
                  </a:solidFill>
                </a:rPr>
                <a:t>the </a:t>
              </a:r>
              <a:r>
                <a:rPr lang="en-GB" b="1">
                  <a:solidFill>
                    <a:srgbClr val="1C1C1C"/>
                  </a:solidFill>
                </a:rPr>
                <a:t>Electrical </a:t>
              </a:r>
              <a:r>
                <a:rPr lang="en-GB" b="1" dirty="0">
                  <a:solidFill>
                    <a:srgbClr val="1C1C1C"/>
                  </a:solidFill>
                </a:rPr>
                <a:t>Circuit Activity Sheet </a:t>
              </a:r>
              <a:r>
                <a:rPr lang="en-GB" dirty="0">
                  <a:solidFill>
                    <a:srgbClr val="1C1C1C"/>
                  </a:solidFill>
                </a:rPr>
                <a:t>to make sure you are familiar with them.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8003AF9-641E-4F4B-BA12-518A7538C2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62" y="1685924"/>
            <a:ext cx="3103266" cy="4387851"/>
          </a:xfrm>
          <a:prstGeom prst="rect">
            <a:avLst/>
          </a:prstGeom>
          <a:effectLst>
            <a:outerShdw blurRad="50800" sx="101000" sy="101000" algn="ct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142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Electric Circuits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F31E02A-CD3C-48AA-87E5-E60D41226D51}"/>
              </a:ext>
            </a:extLst>
          </p:cNvPr>
          <p:cNvGrpSpPr/>
          <p:nvPr/>
        </p:nvGrpSpPr>
        <p:grpSpPr>
          <a:xfrm>
            <a:off x="708204" y="4450986"/>
            <a:ext cx="5892621" cy="863963"/>
            <a:chOff x="708205" y="4991101"/>
            <a:chExt cx="5821068" cy="863963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F0F24DFF-E107-4D9D-9583-958095D42667}"/>
                </a:ext>
              </a:extLst>
            </p:cNvPr>
            <p:cNvGrpSpPr/>
            <p:nvPr/>
          </p:nvGrpSpPr>
          <p:grpSpPr>
            <a:xfrm>
              <a:off x="708205" y="4991101"/>
              <a:ext cx="5821068" cy="863963"/>
              <a:chOff x="708205" y="1276351"/>
              <a:chExt cx="5821068" cy="863963"/>
            </a:xfrm>
          </p:grpSpPr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A5E7494D-E3AB-4589-82A5-F229EA64EB7C}"/>
                  </a:ext>
                </a:extLst>
              </p:cNvPr>
              <p:cNvSpPr/>
              <p:nvPr/>
            </p:nvSpPr>
            <p:spPr>
              <a:xfrm>
                <a:off x="755650" y="1276351"/>
                <a:ext cx="5773623" cy="863963"/>
              </a:xfrm>
              <a:prstGeom prst="rect">
                <a:avLst/>
              </a:prstGeom>
              <a:solidFill>
                <a:srgbClr val="7768AD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65D8DC86-2FDF-4D5F-9C35-D1D7E3E33384}"/>
                  </a:ext>
                </a:extLst>
              </p:cNvPr>
              <p:cNvSpPr/>
              <p:nvPr/>
            </p:nvSpPr>
            <p:spPr>
              <a:xfrm rot="2700000">
                <a:off x="708205" y="1656084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31D9E80-47A5-4DE7-9A77-1C35CA405BAD}"/>
                </a:ext>
              </a:extLst>
            </p:cNvPr>
            <p:cNvSpPr txBox="1"/>
            <p:nvPr/>
          </p:nvSpPr>
          <p:spPr>
            <a:xfrm>
              <a:off x="896982" y="5059272"/>
              <a:ext cx="4644311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FFFFFF"/>
                  </a:solidFill>
                  <a:latin typeface="Twinkl SemiBold"/>
                </a:rPr>
                <a:t>Which of these components would you need to build a fan?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69853A7D-B01B-454E-8547-E9A7E00BF530}"/>
              </a:ext>
            </a:extLst>
          </p:cNvPr>
          <p:cNvGrpSpPr/>
          <p:nvPr/>
        </p:nvGrpSpPr>
        <p:grpSpPr>
          <a:xfrm>
            <a:off x="549561" y="1921391"/>
            <a:ext cx="5568378" cy="2088635"/>
            <a:chOff x="549561" y="1921391"/>
            <a:chExt cx="5568378" cy="208863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E80411E-7DBA-4E4F-AB6B-C97F522485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361" b="31111"/>
            <a:stretch/>
          </p:blipFill>
          <p:spPr>
            <a:xfrm>
              <a:off x="549561" y="1921391"/>
              <a:ext cx="5568378" cy="2088635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0350E18-5428-4777-9264-9F4FA5687A3A}"/>
                </a:ext>
              </a:extLst>
            </p:cNvPr>
            <p:cNvSpPr txBox="1"/>
            <p:nvPr/>
          </p:nvSpPr>
          <p:spPr>
            <a:xfrm>
              <a:off x="1009650" y="3429000"/>
              <a:ext cx="1546498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closed switch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5BE17B0-25A6-4400-A87C-F9E8D34E201C}"/>
                </a:ext>
              </a:extLst>
            </p:cNvPr>
            <p:cNvSpPr txBox="1"/>
            <p:nvPr/>
          </p:nvSpPr>
          <p:spPr>
            <a:xfrm>
              <a:off x="771525" y="2190750"/>
              <a:ext cx="1279798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battery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206ECB7-7F3E-4CC1-9F55-B765B6A71397}"/>
                </a:ext>
              </a:extLst>
            </p:cNvPr>
            <p:cNvSpPr txBox="1"/>
            <p:nvPr/>
          </p:nvSpPr>
          <p:spPr>
            <a:xfrm>
              <a:off x="4572000" y="1952625"/>
              <a:ext cx="1279798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buzzer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1779DD8-5522-431B-A237-6D44DB0657F1}"/>
                </a:ext>
              </a:extLst>
            </p:cNvPr>
            <p:cNvSpPr txBox="1"/>
            <p:nvPr/>
          </p:nvSpPr>
          <p:spPr>
            <a:xfrm>
              <a:off x="4581525" y="3000375"/>
              <a:ext cx="1279798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bulb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F2D74C12-B4EB-4526-9E00-E6401FA3C7A4}"/>
                </a:ext>
              </a:extLst>
            </p:cNvPr>
            <p:cNvSpPr txBox="1"/>
            <p:nvPr/>
          </p:nvSpPr>
          <p:spPr>
            <a:xfrm>
              <a:off x="3533775" y="3505200"/>
              <a:ext cx="1279798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motor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99CD5A25-C3A4-4B7F-BDDB-717684D9EF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06"/>
          <a:stretch/>
        </p:blipFill>
        <p:spPr>
          <a:xfrm>
            <a:off x="5829300" y="1727361"/>
            <a:ext cx="2773363" cy="513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191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Circuit Building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07F537F-0FA2-4FA1-A609-A54967EE42E7}"/>
              </a:ext>
            </a:extLst>
          </p:cNvPr>
          <p:cNvGrpSpPr/>
          <p:nvPr/>
        </p:nvGrpSpPr>
        <p:grpSpPr>
          <a:xfrm>
            <a:off x="704374" y="1764654"/>
            <a:ext cx="5817613" cy="854722"/>
            <a:chOff x="708205" y="2194556"/>
            <a:chExt cx="5817613" cy="854722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2E64F48C-06D7-42CF-B5C6-DAB9BAC45EFC}"/>
                </a:ext>
              </a:extLst>
            </p:cNvPr>
            <p:cNvGrpSpPr/>
            <p:nvPr/>
          </p:nvGrpSpPr>
          <p:grpSpPr>
            <a:xfrm>
              <a:off x="708205" y="2194556"/>
              <a:ext cx="5817613" cy="854722"/>
              <a:chOff x="708205" y="1584959"/>
              <a:chExt cx="5817613" cy="854722"/>
            </a:xfrm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BAD93574-1998-44A5-985D-6D5587BB3BB9}"/>
                  </a:ext>
                </a:extLst>
              </p:cNvPr>
              <p:cNvSpPr/>
              <p:nvPr/>
            </p:nvSpPr>
            <p:spPr>
              <a:xfrm>
                <a:off x="755652" y="1584959"/>
                <a:ext cx="5770166" cy="854722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56DC1216-FAA1-4DAB-A5AE-EB728186F874}"/>
                  </a:ext>
                </a:extLst>
              </p:cNvPr>
              <p:cNvSpPr/>
              <p:nvPr/>
            </p:nvSpPr>
            <p:spPr>
              <a:xfrm rot="2700000">
                <a:off x="708205" y="1969628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77C13EC8-A7DF-470B-824F-47EDF60165FF}"/>
                </a:ext>
              </a:extLst>
            </p:cNvPr>
            <p:cNvSpPr txBox="1"/>
            <p:nvPr/>
          </p:nvSpPr>
          <p:spPr>
            <a:xfrm>
              <a:off x="896982" y="2271229"/>
              <a:ext cx="5166126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spc="-40" dirty="0">
                  <a:solidFill>
                    <a:srgbClr val="1C1C1C"/>
                  </a:solidFill>
                </a:rPr>
                <a:t>Use the electrical components provided to build a circuit which could power a fan inside a computer.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96D20EE-1530-42E8-8BA1-E4A52FEDFCE8}"/>
              </a:ext>
            </a:extLst>
          </p:cNvPr>
          <p:cNvGrpSpPr/>
          <p:nvPr/>
        </p:nvGrpSpPr>
        <p:grpSpPr>
          <a:xfrm>
            <a:off x="704374" y="2876829"/>
            <a:ext cx="5674391" cy="821855"/>
            <a:chOff x="708205" y="2194556"/>
            <a:chExt cx="5674391" cy="821855"/>
          </a:xfrm>
        </p:grpSpPr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09F950D6-C4A2-4C0A-A535-4565121B3934}"/>
                </a:ext>
              </a:extLst>
            </p:cNvPr>
            <p:cNvGrpSpPr/>
            <p:nvPr/>
          </p:nvGrpSpPr>
          <p:grpSpPr>
            <a:xfrm>
              <a:off x="708205" y="2194556"/>
              <a:ext cx="5674391" cy="821855"/>
              <a:chOff x="708205" y="1584959"/>
              <a:chExt cx="5674391" cy="821855"/>
            </a:xfrm>
          </p:grpSpPr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E7C0122D-BAE4-4A4B-A9E2-157E17C401AF}"/>
                  </a:ext>
                </a:extLst>
              </p:cNvPr>
              <p:cNvSpPr/>
              <p:nvPr/>
            </p:nvSpPr>
            <p:spPr>
              <a:xfrm>
                <a:off x="755651" y="1584959"/>
                <a:ext cx="5626945" cy="82185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3457A55C-6A04-4DF3-9797-2C700E51B181}"/>
                  </a:ext>
                </a:extLst>
              </p:cNvPr>
              <p:cNvSpPr/>
              <p:nvPr/>
            </p:nvSpPr>
            <p:spPr>
              <a:xfrm rot="2700000">
                <a:off x="708205" y="1948223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78CCE056-45D5-456E-9E4E-77D9930026DD}"/>
                </a:ext>
              </a:extLst>
            </p:cNvPr>
            <p:cNvSpPr txBox="1"/>
            <p:nvPr/>
          </p:nvSpPr>
          <p:spPr>
            <a:xfrm>
              <a:off x="896980" y="2238178"/>
              <a:ext cx="5342397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spc="-30" dirty="0">
                  <a:solidFill>
                    <a:srgbClr val="1C1C1C"/>
                  </a:solidFill>
                </a:rPr>
                <a:t>When your circuit works, draw a diagram of your circuit using the correct symbols.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ED65202-4854-4DD8-8BC7-FCDF62D8CA58}"/>
              </a:ext>
            </a:extLst>
          </p:cNvPr>
          <p:cNvGrpSpPr/>
          <p:nvPr/>
        </p:nvGrpSpPr>
        <p:grpSpPr>
          <a:xfrm>
            <a:off x="704374" y="3962868"/>
            <a:ext cx="5763101" cy="809158"/>
            <a:chOff x="708205" y="2194556"/>
            <a:chExt cx="5763101" cy="809158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C7D6C84-AB4D-4189-9B32-B307D4B25FDF}"/>
                </a:ext>
              </a:extLst>
            </p:cNvPr>
            <p:cNvGrpSpPr/>
            <p:nvPr/>
          </p:nvGrpSpPr>
          <p:grpSpPr>
            <a:xfrm>
              <a:off x="708205" y="2194556"/>
              <a:ext cx="5763101" cy="809158"/>
              <a:chOff x="708205" y="1584959"/>
              <a:chExt cx="5763101" cy="809158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68B8A07-515B-4A72-943E-B0E9B0A8A634}"/>
                  </a:ext>
                </a:extLst>
              </p:cNvPr>
              <p:cNvSpPr/>
              <p:nvPr/>
            </p:nvSpPr>
            <p:spPr>
              <a:xfrm>
                <a:off x="755651" y="1584959"/>
                <a:ext cx="5715655" cy="809158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607F6AD-122C-4BFF-A694-70B9C737E88B}"/>
                  </a:ext>
                </a:extLst>
              </p:cNvPr>
              <p:cNvSpPr/>
              <p:nvPr/>
            </p:nvSpPr>
            <p:spPr>
              <a:xfrm rot="2700000">
                <a:off x="708205" y="1948562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FA095C9-737C-4EDD-91A5-3BB80C68B91A}"/>
                </a:ext>
              </a:extLst>
            </p:cNvPr>
            <p:cNvSpPr txBox="1"/>
            <p:nvPr/>
          </p:nvSpPr>
          <p:spPr>
            <a:xfrm>
              <a:off x="896982" y="2238178"/>
              <a:ext cx="4593249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Remember to use a ruler as your wires should be drawn as straight lines.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8EABB2F-65C2-4DC1-9246-CB26BB7941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403" y="1295400"/>
            <a:ext cx="1434348" cy="390525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8664179-6A76-4B10-9BD6-5BF7E694E3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979">
            <a:off x="6530678" y="1828800"/>
            <a:ext cx="1434348" cy="3905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48EA77-EAFF-4DEB-846D-804A9F7A54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025" y="3115476"/>
            <a:ext cx="3327887" cy="29773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77D183-3C4F-4B81-94BF-FB7EA96374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933825"/>
            <a:ext cx="2492172" cy="222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66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650" y="72866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Life with Technology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90960BC-25D6-4194-82A1-913C6EDFC329}"/>
              </a:ext>
            </a:extLst>
          </p:cNvPr>
          <p:cNvGrpSpPr/>
          <p:nvPr/>
        </p:nvGrpSpPr>
        <p:grpSpPr>
          <a:xfrm>
            <a:off x="702592" y="1712315"/>
            <a:ext cx="7685757" cy="811810"/>
            <a:chOff x="708205" y="2194556"/>
            <a:chExt cx="7685757" cy="811810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AF64932A-F637-4E2C-82F0-892E8A80CC09}"/>
                </a:ext>
              </a:extLst>
            </p:cNvPr>
            <p:cNvGrpSpPr/>
            <p:nvPr/>
          </p:nvGrpSpPr>
          <p:grpSpPr>
            <a:xfrm>
              <a:off x="708205" y="2194556"/>
              <a:ext cx="7685757" cy="811810"/>
              <a:chOff x="708205" y="1584959"/>
              <a:chExt cx="7685757" cy="811810"/>
            </a:xfrm>
          </p:grpSpPr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5F12CF9F-820E-4656-BE45-F6D69B6A68C1}"/>
                  </a:ext>
                </a:extLst>
              </p:cNvPr>
              <p:cNvSpPr/>
              <p:nvPr/>
            </p:nvSpPr>
            <p:spPr>
              <a:xfrm>
                <a:off x="755649" y="1584959"/>
                <a:ext cx="7638313" cy="81181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EC90DCA8-A9C2-48BF-A642-0127AF306D33}"/>
                  </a:ext>
                </a:extLst>
              </p:cNvPr>
              <p:cNvSpPr/>
              <p:nvPr/>
            </p:nvSpPr>
            <p:spPr>
              <a:xfrm rot="2700000">
                <a:off x="708205" y="1952281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039CDD4B-8A93-4953-BB5E-87BB2551FC07}"/>
                </a:ext>
              </a:extLst>
            </p:cNvPr>
            <p:cNvSpPr txBox="1"/>
            <p:nvPr/>
          </p:nvSpPr>
          <p:spPr>
            <a:xfrm>
              <a:off x="896983" y="2240083"/>
              <a:ext cx="7423955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Steve Jobs introduced many new technologies onto the market, including Apple computers, the iPhone and the iPad.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DDFA2B8-17F4-48FB-ABBA-CDCD82308F08}"/>
              </a:ext>
            </a:extLst>
          </p:cNvPr>
          <p:cNvGrpSpPr/>
          <p:nvPr/>
        </p:nvGrpSpPr>
        <p:grpSpPr>
          <a:xfrm>
            <a:off x="702592" y="2769591"/>
            <a:ext cx="7685757" cy="811810"/>
            <a:chOff x="708205" y="2194557"/>
            <a:chExt cx="7685757" cy="811810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F1FE8222-37DA-4001-935B-02CC7E9EE71A}"/>
                </a:ext>
              </a:extLst>
            </p:cNvPr>
            <p:cNvGrpSpPr/>
            <p:nvPr/>
          </p:nvGrpSpPr>
          <p:grpSpPr>
            <a:xfrm>
              <a:off x="708205" y="2194557"/>
              <a:ext cx="7685757" cy="811810"/>
              <a:chOff x="708205" y="1584960"/>
              <a:chExt cx="7685757" cy="81181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F9929EF-6E80-4CE6-86F4-5A65E582CD66}"/>
                  </a:ext>
                </a:extLst>
              </p:cNvPr>
              <p:cNvSpPr/>
              <p:nvPr/>
            </p:nvSpPr>
            <p:spPr>
              <a:xfrm>
                <a:off x="755649" y="1584960"/>
                <a:ext cx="7638313" cy="81181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F9DAD45-B349-41CF-8645-39BD7BC3895A}"/>
                  </a:ext>
                </a:extLst>
              </p:cNvPr>
              <p:cNvSpPr/>
              <p:nvPr/>
            </p:nvSpPr>
            <p:spPr>
              <a:xfrm rot="2700000">
                <a:off x="708205" y="1961806"/>
                <a:ext cx="94891" cy="9489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7768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604A35-876D-4EC5-8DD9-10FD08987A8E}"/>
                </a:ext>
              </a:extLst>
            </p:cNvPr>
            <p:cNvSpPr txBox="1"/>
            <p:nvPr/>
          </p:nvSpPr>
          <p:spPr>
            <a:xfrm>
              <a:off x="896983" y="2240083"/>
              <a:ext cx="7414430" cy="699404"/>
            </a:xfrm>
            <a:prstGeom prst="rect">
              <a:avLst/>
            </a:prstGeom>
            <a:noFill/>
          </p:spPr>
          <p:txBody>
            <a:bodyPr wrap="square" lIns="0" tIns="72000" rIns="0" bIns="72000" rtlCol="0">
              <a:spAutoFit/>
            </a:bodyPr>
            <a:lstStyle/>
            <a:p>
              <a:pPr lvl="0"/>
              <a:r>
                <a:rPr lang="en-GB" dirty="0">
                  <a:solidFill>
                    <a:srgbClr val="1C1C1C"/>
                  </a:solidFill>
                </a:rPr>
                <a:t>How have these technologies changed our lives? Talk to your partner about how life would be different without them.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F6F422-6779-4C4F-B03E-F3B58785E7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425" y="3761364"/>
            <a:ext cx="3047448" cy="40491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0D0A69-C5C7-4845-8504-B3074F999C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27" y="3733800"/>
            <a:ext cx="2993482" cy="402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38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759700" cy="1409700"/>
          </a:xfrm>
        </p:spPr>
        <p:txBody>
          <a:bodyPr>
            <a:normAutofit/>
          </a:bodyPr>
          <a:lstStyle/>
          <a:p>
            <a:r>
              <a:rPr lang="en-GB" dirty="0"/>
              <a:t>To explain how Steve Jobs used electronics to design computers.</a:t>
            </a:r>
          </a:p>
          <a:p>
            <a:r>
              <a:rPr lang="en-GB" dirty="0"/>
              <a:t>To design simple circuits.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60095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answer questions about Steve Jobs’ life and work.</a:t>
            </a:r>
          </a:p>
          <a:p>
            <a:r>
              <a:rPr lang="en-GB" dirty="0">
                <a:latin typeface="Twinkl" pitchFamily="2" charset="0"/>
              </a:rPr>
              <a:t>I can use recognised symbols to represent some components used to make computers.</a:t>
            </a:r>
          </a:p>
          <a:p>
            <a:r>
              <a:rPr lang="en-GB" dirty="0">
                <a:latin typeface="Twinkl" pitchFamily="2" charset="0"/>
              </a:rPr>
              <a:t>I can build a simple circuit.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4FE6F8-0F80-4C16-B8D6-AFE2206A37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5593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8161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C1C1C"/>
      </a:hlink>
      <a:folHlink>
        <a:srgbClr val="1C1C1C"/>
      </a:folHlink>
    </a:clrScheme>
    <a:fontScheme name="Custom 3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glish Lesson Presentation" id="{3E99E1FF-6112-4F56-AE2F-E6B630F1A11C}" vid="{95F88451-C6EF-438A-A25D-91151BA0E32D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English Lesson Presentation" id="{3E99E1FF-6112-4F56-AE2F-E6B630F1A11C}" vid="{6EFEC386-A457-42D6-BCC4-C9279F79E23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English Lesson Presentation</Template>
  <TotalTime>2736</TotalTime>
  <Words>605</Words>
  <Application>Microsoft Office PowerPoint</Application>
  <PresentationFormat>On-screen Show (4:3)</PresentationFormat>
  <Paragraphs>72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Twinkl</vt:lpstr>
      <vt:lpstr>Sassoon Infant Rg</vt:lpstr>
      <vt:lpstr>Arial</vt:lpstr>
      <vt:lpstr>Calibri</vt:lpstr>
      <vt:lpstr>Tuffy-TTF</vt:lpstr>
      <vt:lpstr>Twinkl SemiBold</vt:lpstr>
      <vt:lpstr>Tuffy</vt:lpstr>
      <vt:lpstr>Office Theme</vt:lpstr>
      <vt:lpstr>1_Office Theme</vt:lpstr>
      <vt:lpstr>PowerPoint Presentation</vt:lpstr>
      <vt:lpstr>Science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Cris Lima</dc:creator>
  <cp:lastModifiedBy>Cris Lima</cp:lastModifiedBy>
  <cp:revision>216</cp:revision>
  <dcterms:created xsi:type="dcterms:W3CDTF">2019-02-28T10:09:11Z</dcterms:created>
  <dcterms:modified xsi:type="dcterms:W3CDTF">2019-03-22T13:41:49Z</dcterms:modified>
</cp:coreProperties>
</file>