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308" r:id="rId6"/>
    <p:sldId id="309" r:id="rId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AC83EB3-5573-48FD-9D1B-AB3F3E936F07}" v="539" dt="2018-06-04T16:13:55.050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7292A2E-F333-43FB-9621-5CBBE7FDCDCB}" styleName="Light Style 2 - Accent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861" autoAdjust="0"/>
    <p:restoredTop sz="94660"/>
  </p:normalViewPr>
  <p:slideViewPr>
    <p:cSldViewPr snapToGrid="0">
      <p:cViewPr varScale="1">
        <p:scale>
          <a:sx n="91" d="100"/>
          <a:sy n="91" d="100"/>
        </p:scale>
        <p:origin x="84" y="2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13" Type="http://schemas.microsoft.com/office/2015/10/relationships/revisionInfo" Target="revisionInfo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shleigh Sobol" userId="8430f2a2-602f-4dde-a79b-412efd9dd8bf" providerId="ADAL" clId="{3AC83EB3-5573-48FD-9D1B-AB3F3E936F07}"/>
    <pc:docChg chg="undo custSel modSld">
      <pc:chgData name="Ashleigh Sobol" userId="8430f2a2-602f-4dde-a79b-412efd9dd8bf" providerId="ADAL" clId="{3AC83EB3-5573-48FD-9D1B-AB3F3E936F07}" dt="2018-06-04T16:13:11.298" v="33" actId="20577"/>
      <pc:docMkLst>
        <pc:docMk/>
      </pc:docMkLst>
      <pc:sldChg chg="addSp delSp modSp">
        <pc:chgData name="Ashleigh Sobol" userId="8430f2a2-602f-4dde-a79b-412efd9dd8bf" providerId="ADAL" clId="{3AC83EB3-5573-48FD-9D1B-AB3F3E936F07}" dt="2018-06-04T16:13:11.298" v="33" actId="20577"/>
        <pc:sldMkLst>
          <pc:docMk/>
          <pc:sldMk cId="2637481266" sldId="256"/>
        </pc:sldMkLst>
        <pc:spChg chg="add del">
          <ac:chgData name="Ashleigh Sobol" userId="8430f2a2-602f-4dde-a79b-412efd9dd8bf" providerId="ADAL" clId="{3AC83EB3-5573-48FD-9D1B-AB3F3E936F07}" dt="2018-06-04T16:10:47.640" v="1" actId="20577"/>
          <ac:spMkLst>
            <pc:docMk/>
            <pc:sldMk cId="2637481266" sldId="256"/>
            <ac:spMk id="2" creationId="{7B7E59C8-B528-458B-9438-63D0AA336180}"/>
          </ac:spMkLst>
        </pc:spChg>
        <pc:spChg chg="add del">
          <ac:chgData name="Ashleigh Sobol" userId="8430f2a2-602f-4dde-a79b-412efd9dd8bf" providerId="ADAL" clId="{3AC83EB3-5573-48FD-9D1B-AB3F3E936F07}" dt="2018-06-04T16:11:00.617" v="5" actId="20577"/>
          <ac:spMkLst>
            <pc:docMk/>
            <pc:sldMk cId="2637481266" sldId="256"/>
            <ac:spMk id="3" creationId="{62F6D938-4681-4EA0-96B1-28F049B8E7EB}"/>
          </ac:spMkLst>
        </pc:spChg>
        <pc:spChg chg="add del mod">
          <ac:chgData name="Ashleigh Sobol" userId="8430f2a2-602f-4dde-a79b-412efd9dd8bf" providerId="ADAL" clId="{3AC83EB3-5573-48FD-9D1B-AB3F3E936F07}" dt="2018-06-04T16:13:11.298" v="33" actId="20577"/>
          <ac:spMkLst>
            <pc:docMk/>
            <pc:sldMk cId="2637481266" sldId="256"/>
            <ac:spMk id="19" creationId="{5252A847-DE45-4FA3-A1F8-EEBEB845FF8E}"/>
          </ac:spMkLst>
        </pc:spChg>
      </pc:sldChg>
    </pc:docChg>
  </pc:docChgLst>
  <pc:docChgLst>
    <pc:chgData name="Ashleigh Sobol" userId="8430f2a2-602f-4dde-a79b-412efd9dd8bf" providerId="ADAL" clId="{E9DD7F2D-4B0E-4BC7-A5B4-AB435B8EFA7C}"/>
    <pc:docChg chg="undo addSld modSld">
      <pc:chgData name="Ashleigh Sobol" userId="8430f2a2-602f-4dde-a79b-412efd9dd8bf" providerId="ADAL" clId="{E9DD7F2D-4B0E-4BC7-A5B4-AB435B8EFA7C}" dt="2018-06-04T16:03:36.103" v="502" actId="20577"/>
      <pc:docMkLst>
        <pc:docMk/>
      </pc:docMkLst>
      <pc:sldChg chg="modSp">
        <pc:chgData name="Ashleigh Sobol" userId="8430f2a2-602f-4dde-a79b-412efd9dd8bf" providerId="ADAL" clId="{E9DD7F2D-4B0E-4BC7-A5B4-AB435B8EFA7C}" dt="2018-06-04T16:03:36.103" v="502" actId="20577"/>
        <pc:sldMkLst>
          <pc:docMk/>
          <pc:sldMk cId="2637481266" sldId="256"/>
        </pc:sldMkLst>
        <pc:spChg chg="mod">
          <ac:chgData name="Ashleigh Sobol" userId="8430f2a2-602f-4dde-a79b-412efd9dd8bf" providerId="ADAL" clId="{E9DD7F2D-4B0E-4BC7-A5B4-AB435B8EFA7C}" dt="2018-06-04T16:03:36.103" v="502" actId="20577"/>
          <ac:spMkLst>
            <pc:docMk/>
            <pc:sldMk cId="2637481266" sldId="256"/>
            <ac:spMk id="19" creationId="{5252A847-DE45-4FA3-A1F8-EEBEB845FF8E}"/>
          </ac:spMkLst>
        </pc:spChg>
      </pc:sldChg>
      <pc:sldChg chg="modSp">
        <pc:chgData name="Ashleigh Sobol" userId="8430f2a2-602f-4dde-a79b-412efd9dd8bf" providerId="ADAL" clId="{E9DD7F2D-4B0E-4BC7-A5B4-AB435B8EFA7C}" dt="2018-06-04T16:00:29.852" v="391" actId="20577"/>
        <pc:sldMkLst>
          <pc:docMk/>
          <pc:sldMk cId="273723392" sldId="308"/>
        </pc:sldMkLst>
        <pc:spChg chg="mod">
          <ac:chgData name="Ashleigh Sobol" userId="8430f2a2-602f-4dde-a79b-412efd9dd8bf" providerId="ADAL" clId="{E9DD7F2D-4B0E-4BC7-A5B4-AB435B8EFA7C}" dt="2018-06-04T16:00:29.852" v="391" actId="20577"/>
          <ac:spMkLst>
            <pc:docMk/>
            <pc:sldMk cId="273723392" sldId="308"/>
            <ac:spMk id="19" creationId="{5252A847-DE45-4FA3-A1F8-EEBEB845FF8E}"/>
          </ac:spMkLst>
        </pc:spChg>
      </pc:sldChg>
      <pc:sldChg chg="modSp add">
        <pc:chgData name="Ashleigh Sobol" userId="8430f2a2-602f-4dde-a79b-412efd9dd8bf" providerId="ADAL" clId="{E9DD7F2D-4B0E-4BC7-A5B4-AB435B8EFA7C}" dt="2018-06-04T16:03:22.540" v="478" actId="20577"/>
        <pc:sldMkLst>
          <pc:docMk/>
          <pc:sldMk cId="3830866167" sldId="309"/>
        </pc:sldMkLst>
        <pc:spChg chg="mod">
          <ac:chgData name="Ashleigh Sobol" userId="8430f2a2-602f-4dde-a79b-412efd9dd8bf" providerId="ADAL" clId="{E9DD7F2D-4B0E-4BC7-A5B4-AB435B8EFA7C}" dt="2018-06-04T16:03:22.540" v="478" actId="20577"/>
          <ac:spMkLst>
            <pc:docMk/>
            <pc:sldMk cId="3830866167" sldId="309"/>
            <ac:spMk id="19" creationId="{5252A847-DE45-4FA3-A1F8-EEBEB845FF8E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07/01/2019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86816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07/01/2019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46660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07/01/2019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1169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07/01/2019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31389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07/01/2019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13319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07/01/2019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8380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07/01/2019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10637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07/01/2019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87609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07/01/2019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58489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07/01/2019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17486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07/01/2019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39993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43C518-2E58-4E98-8F61-29A47E1D445A}" type="datetimeFigureOut">
              <a:rPr lang="en-GB" smtClean="0"/>
              <a:t>07/01/2019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24114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hyperlink" Target="https://classroomsecrets.co.uk/multiply-by-11-investigation-year-6-maths-investigations-resource-pack" TargetMode="Externa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classroomsecrets.co.uk/category/maths/year-6/summer-block-4-investigations/" TargetMode="External"/><Relationship Id="rId5" Type="http://schemas.openxmlformats.org/officeDocument/2006/relationships/hyperlink" Target="https://classroomsecrets.co.uk/content-domain-filter/?fwp_contentdomain=6c8" TargetMode="External"/><Relationship Id="rId4" Type="http://schemas.openxmlformats.org/officeDocument/2006/relationships/hyperlink" Target="https://classroomsecrets.co.uk/content-domain-filter/?fwp_contentdomain=6c6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71151" y="6454317"/>
            <a:ext cx="1188000" cy="403587"/>
            <a:chOff x="79697" y="6454317"/>
            <a:chExt cx="1188000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lvl="0" algn="ctr"/>
            <a:r>
              <a:rPr lang="en-GB" u="sng" dirty="0">
                <a:solidFill>
                  <a:srgbClr val="E7E6E6">
                    <a:lumMod val="50000"/>
                  </a:srgbClr>
                </a:solidFill>
                <a:latin typeface="SassoonCRInfantMedium" panose="02000603020000020003" pitchFamily="2" charset="0"/>
              </a:rPr>
              <a:t>Year 6 – Investigations – Multiplication Rules</a:t>
            </a:r>
          </a:p>
          <a:p>
            <a:pPr lvl="0" algn="ctr"/>
            <a:endParaRPr lang="en-GB" dirty="0">
              <a:solidFill>
                <a:srgbClr val="E7E6E6">
                  <a:lumMod val="25000"/>
                </a:srgbClr>
              </a:solidFill>
              <a:latin typeface="SassoonCRInfantMedium" panose="02000603020000020003" pitchFamily="2" charset="0"/>
            </a:endParaRPr>
          </a:p>
          <a:p>
            <a:pPr lvl="0" defTabSz="457200">
              <a:defRPr/>
            </a:pPr>
            <a:r>
              <a:rPr lang="en-GB" dirty="0">
                <a:solidFill>
                  <a:prstClr val="black"/>
                </a:solidFill>
                <a:latin typeface="SassoonCRInfantMedium" panose="02000603020000020003" pitchFamily="2" charset="0"/>
              </a:rPr>
              <a:t>About This Resource:</a:t>
            </a:r>
          </a:p>
          <a:p>
            <a:pPr lvl="0" defTabSz="457200">
              <a:defRPr/>
            </a:pPr>
            <a:endParaRPr lang="en-GB" sz="1400" dirty="0">
              <a:solidFill>
                <a:prstClr val="black"/>
              </a:solidFill>
              <a:latin typeface="SassoonCRInfantMedium" panose="02000603020000020003" pitchFamily="2" charset="0"/>
            </a:endParaRPr>
          </a:p>
          <a:p>
            <a:pPr lvl="0">
              <a:defRPr/>
            </a:pPr>
            <a:r>
              <a:rPr lang="en-GB" sz="1400" dirty="0">
                <a:solidFill>
                  <a:prstClr val="black"/>
                </a:solidFill>
                <a:latin typeface="SassoonCRInfantMedium" panose="02000603020000020003" pitchFamily="2" charset="0"/>
              </a:rPr>
              <a:t>This PowerPoint has been designed for use in the Year 6 Investigations block. A teaching guide has been provided to support these investigations. </a:t>
            </a:r>
          </a:p>
          <a:p>
            <a:pPr lvl="0" defTabSz="457200">
              <a:defRPr/>
            </a:pPr>
            <a:endParaRPr lang="en-GB" sz="1400" dirty="0">
              <a:solidFill>
                <a:prstClr val="black"/>
              </a:solidFill>
              <a:latin typeface="SassoonCRInfantMedium" panose="02000603020000020003" pitchFamily="2" charset="0"/>
            </a:endParaRPr>
          </a:p>
          <a:p>
            <a:pPr lvl="0" defTabSz="457200">
              <a:defRPr/>
            </a:pPr>
            <a:endParaRPr lang="en-GB" sz="1400" dirty="0">
              <a:solidFill>
                <a:prstClr val="black"/>
              </a:solidFill>
              <a:latin typeface="SassoonCRInfantMedium" panose="02000603020000020003" pitchFamily="2" charset="0"/>
            </a:endParaRPr>
          </a:p>
          <a:p>
            <a:pPr lvl="0" defTabSz="457200">
              <a:defRPr/>
            </a:pPr>
            <a:r>
              <a:rPr lang="en-GB" dirty="0">
                <a:solidFill>
                  <a:prstClr val="black"/>
                </a:solidFill>
                <a:latin typeface="SassoonCRInfantMedium" panose="02000603020000020003" pitchFamily="2" charset="0"/>
              </a:rPr>
              <a:t>National Curriculum Objectives:</a:t>
            </a:r>
            <a:endParaRPr lang="en-GB" dirty="0">
              <a:solidFill>
                <a:srgbClr val="FF0000"/>
              </a:solidFill>
              <a:latin typeface="SassoonCRInfantMedium" panose="02000603020000020003" pitchFamily="2" charset="0"/>
            </a:endParaRPr>
          </a:p>
          <a:p>
            <a:pPr lvl="0" fontAlgn="base">
              <a:defRPr/>
            </a:pPr>
            <a:endParaRPr lang="en-GB" sz="1400" dirty="0">
              <a:solidFill>
                <a:prstClr val="black"/>
              </a:solidFill>
              <a:latin typeface="SassoonCRInfantMedium" panose="02000603020000020003" pitchFamily="2" charset="0"/>
            </a:endParaRPr>
          </a:p>
          <a:p>
            <a:pPr fontAlgn="base"/>
            <a:r>
              <a:rPr lang="en-GB" sz="1400" dirty="0">
                <a:solidFill>
                  <a:schemeClr val="tx1"/>
                </a:solidFill>
                <a:latin typeface="SassoonCRInfantMedium" panose="02000603020000020003" pitchFamily="2" charset="0"/>
              </a:rPr>
              <a:t>Mathematics Year 6: (6C6) </a:t>
            </a:r>
            <a:r>
              <a:rPr lang="en-GB" sz="1400" dirty="0">
                <a:solidFill>
                  <a:schemeClr val="tx1"/>
                </a:solidFill>
                <a:latin typeface="SassoonCRInfantMedium" panose="02000603020000020003" pitchFamily="2" charset="0"/>
                <a:hlinkClick r:id="rId4"/>
              </a:rPr>
              <a:t>Perform mental calculations, including with mixed operations and large numbers </a:t>
            </a:r>
            <a:endParaRPr lang="en-GB" sz="1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fontAlgn="base"/>
            <a:r>
              <a:rPr lang="en-GB" sz="1400" dirty="0">
                <a:solidFill>
                  <a:schemeClr val="tx1"/>
                </a:solidFill>
                <a:latin typeface="SassoonCRInfantMedium" panose="02000603020000020003" pitchFamily="2" charset="0"/>
              </a:rPr>
              <a:t>Mathematics Year 6: (6C8) </a:t>
            </a:r>
            <a:r>
              <a:rPr lang="en-GB" sz="1400" dirty="0">
                <a:solidFill>
                  <a:schemeClr val="tx1"/>
                </a:solidFill>
                <a:latin typeface="SassoonCRInfantMedium" panose="02000603020000020003" pitchFamily="2" charset="0"/>
                <a:hlinkClick r:id="rId5"/>
              </a:rPr>
              <a:t>Solve problems involving addition, subtraction, multiplication and division </a:t>
            </a:r>
            <a:endParaRPr lang="en-GB" sz="1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lvl="0" defTabSz="457200">
              <a:lnSpc>
                <a:spcPct val="100000"/>
              </a:lnSpc>
              <a:spcAft>
                <a:spcPts val="0"/>
              </a:spcAft>
              <a:buClrTx/>
              <a:buSzTx/>
              <a:tabLst/>
              <a:defRPr/>
            </a:pPr>
            <a:endParaRPr lang="en-GB" sz="1400" u="sng" dirty="0">
              <a:solidFill>
                <a:prstClr val="black"/>
              </a:solidFill>
              <a:latin typeface="SassoonCRInfantMedium" panose="02000603020000020003" pitchFamily="2" charset="0"/>
            </a:endParaRPr>
          </a:p>
          <a:p>
            <a:pPr>
              <a:defRPr/>
            </a:pPr>
            <a:r>
              <a:rPr lang="en-GB">
                <a:solidFill>
                  <a:prstClr val="black"/>
                </a:solidFill>
                <a:latin typeface="SassoonCRInfantMedium" panose="02000603020000020003" pitchFamily="2" charset="0"/>
              </a:rPr>
              <a:t>More </a:t>
            </a:r>
            <a:r>
              <a:rPr lang="en-GB">
                <a:solidFill>
                  <a:prstClr val="black"/>
                </a:solidFill>
                <a:latin typeface="SassoonCRInfantMedium" panose="02000603020000020003" pitchFamily="2" charset="0"/>
                <a:hlinkClick r:id="rId6"/>
              </a:rPr>
              <a:t>Year 6 Maths Investigation</a:t>
            </a:r>
            <a:r>
              <a:rPr lang="en-GB">
                <a:solidFill>
                  <a:prstClr val="black"/>
                </a:solidFill>
                <a:latin typeface="SassoonCRInfantMedium" panose="02000603020000020003" pitchFamily="2" charset="0"/>
              </a:rPr>
              <a:t> resources.</a:t>
            </a:r>
            <a:endParaRPr lang="en-GB" dirty="0">
              <a:solidFill>
                <a:prstClr val="black"/>
              </a:solidFill>
              <a:latin typeface="SassoonCRInfantMedium" panose="02000603020000020003" pitchFamily="2" charset="0"/>
            </a:endParaRPr>
          </a:p>
          <a:p>
            <a:pPr lvl="0" defTabSz="457200">
              <a:lnSpc>
                <a:spcPct val="100000"/>
              </a:lnSpc>
              <a:spcAft>
                <a:spcPts val="0"/>
              </a:spcAft>
              <a:buClrTx/>
              <a:buSzTx/>
              <a:tabLst/>
              <a:defRPr/>
            </a:pPr>
            <a:endParaRPr lang="en-GB" sz="1400" dirty="0">
              <a:solidFill>
                <a:prstClr val="black"/>
              </a:solidFill>
              <a:latin typeface="SassoonCRInfantMedium" panose="02000603020000020003" pitchFamily="2" charset="0"/>
            </a:endParaRPr>
          </a:p>
          <a:p>
            <a:pPr lvl="0" defTabSz="457200">
              <a:lnSpc>
                <a:spcPct val="100000"/>
              </a:lnSpc>
              <a:spcAft>
                <a:spcPts val="0"/>
              </a:spcAft>
              <a:buClrTx/>
              <a:buSzTx/>
              <a:tabLst/>
              <a:defRPr/>
            </a:pPr>
            <a:endParaRPr lang="en-GB" sz="1400" dirty="0">
              <a:solidFill>
                <a:prstClr val="black"/>
              </a:solidFill>
              <a:latin typeface="SassoonCRInfantMedium" panose="02000603020000020003" pitchFamily="2" charset="0"/>
            </a:endParaRPr>
          </a:p>
          <a:p>
            <a:pPr lvl="0">
              <a:defRPr/>
            </a:pPr>
            <a:r>
              <a:rPr lang="en-GB" dirty="0">
                <a:solidFill>
                  <a:prstClr val="black"/>
                </a:solidFill>
                <a:latin typeface="SassoonCRInfantMedium" panose="02000603020000020003" pitchFamily="2" charset="0"/>
              </a:rPr>
              <a:t>Did you like this resource? Don’t forget to </a:t>
            </a:r>
            <a:r>
              <a:rPr lang="en-GB" dirty="0">
                <a:solidFill>
                  <a:prstClr val="black"/>
                </a:solidFill>
                <a:latin typeface="SassoonCRInfantMedium" panose="02000603020000020003" pitchFamily="2" charset="0"/>
                <a:hlinkClick r:id="rId7"/>
              </a:rPr>
              <a:t>review</a:t>
            </a:r>
            <a:r>
              <a:rPr lang="en-GB" dirty="0">
                <a:solidFill>
                  <a:prstClr val="black"/>
                </a:solidFill>
                <a:latin typeface="SassoonCRInfantMedium" panose="02000603020000020003" pitchFamily="2" charset="0"/>
              </a:rPr>
              <a:t> it on our website.</a:t>
            </a:r>
          </a:p>
        </p:txBody>
      </p:sp>
    </p:spTree>
    <p:extLst>
      <p:ext uri="{BB962C8B-B14F-4D97-AF65-F5344CB8AC3E}">
        <p14:creationId xmlns:p14="http://schemas.microsoft.com/office/powerpoint/2010/main" val="263748126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71151" y="6454317"/>
            <a:ext cx="1188000" cy="403587"/>
            <a:chOff x="79697" y="6454317"/>
            <a:chExt cx="1188000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88900" algn="ctr"/>
            <a:r>
              <a:rPr lang="en-GB" sz="2000" u="sng" dirty="0">
                <a:solidFill>
                  <a:schemeClr val="bg2">
                    <a:lumMod val="25000"/>
                  </a:schemeClr>
                </a:solidFill>
                <a:latin typeface="SassoonCRInfantMedium" panose="02000603020000020003" pitchFamily="2" charset="0"/>
              </a:rPr>
              <a:t>Investigation 1</a:t>
            </a:r>
          </a:p>
          <a:p>
            <a:pPr marL="88900" algn="ctr"/>
            <a:endParaRPr lang="en-GB" sz="28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  <a:p>
            <a:pPr marL="88900" algn="ctr"/>
            <a:r>
              <a:rPr lang="en-GB" sz="2800" dirty="0">
                <a:solidFill>
                  <a:schemeClr val="bg2">
                    <a:lumMod val="25000"/>
                  </a:schemeClr>
                </a:solidFill>
                <a:latin typeface="SassoonCRInfantMedium" panose="02000603020000020003" pitchFamily="2" charset="0"/>
              </a:rPr>
              <a:t>To multiply any two digit number by 11, you can add the two digits of the number together, then put the sum between the two digits. </a:t>
            </a:r>
            <a:br>
              <a:rPr lang="en-GB" sz="2800" dirty="0">
                <a:solidFill>
                  <a:schemeClr val="bg2">
                    <a:lumMod val="25000"/>
                  </a:schemeClr>
                </a:solidFill>
                <a:latin typeface="SassoonCRInfantMedium" panose="02000603020000020003" pitchFamily="2" charset="0"/>
              </a:rPr>
            </a:br>
            <a:br>
              <a:rPr lang="en-GB" sz="2800" dirty="0">
                <a:solidFill>
                  <a:schemeClr val="bg2">
                    <a:lumMod val="25000"/>
                  </a:schemeClr>
                </a:solidFill>
                <a:latin typeface="SassoonCRInfantMedium" panose="02000603020000020003" pitchFamily="2" charset="0"/>
              </a:rPr>
            </a:br>
            <a:r>
              <a:rPr lang="en-GB" sz="2800" dirty="0">
                <a:solidFill>
                  <a:schemeClr val="bg2">
                    <a:lumMod val="25000"/>
                  </a:schemeClr>
                </a:solidFill>
                <a:latin typeface="SassoonCRInfantMedium" panose="02000603020000020003" pitchFamily="2" charset="0"/>
              </a:rPr>
              <a:t>For example: to find 11 x </a:t>
            </a:r>
            <a:r>
              <a:rPr lang="en-GB" sz="2800" dirty="0">
                <a:solidFill>
                  <a:srgbClr val="00B0F0"/>
                </a:solidFill>
                <a:latin typeface="SassoonCRInfantMedium" panose="02000603020000020003" pitchFamily="2" charset="0"/>
              </a:rPr>
              <a:t>71</a:t>
            </a:r>
          </a:p>
          <a:p>
            <a:pPr marL="88900" algn="ctr"/>
            <a:endParaRPr lang="en-GB" sz="16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  <a:p>
            <a:pPr marL="88900" algn="ctr"/>
            <a:r>
              <a:rPr lang="en-GB" sz="2800" dirty="0">
                <a:solidFill>
                  <a:srgbClr val="00B0F0"/>
                </a:solidFill>
                <a:latin typeface="SassoonCRInfantMedium" panose="02000603020000020003" pitchFamily="2" charset="0"/>
              </a:rPr>
              <a:t>7</a:t>
            </a:r>
            <a:r>
              <a:rPr lang="en-GB" sz="2800" dirty="0">
                <a:solidFill>
                  <a:schemeClr val="bg2">
                    <a:lumMod val="25000"/>
                  </a:schemeClr>
                </a:solidFill>
                <a:latin typeface="SassoonCRInfantMedium" panose="02000603020000020003" pitchFamily="2" charset="0"/>
              </a:rPr>
              <a:t> + </a:t>
            </a:r>
            <a:r>
              <a:rPr lang="en-GB" sz="2800" dirty="0">
                <a:solidFill>
                  <a:srgbClr val="00B0F0"/>
                </a:solidFill>
                <a:latin typeface="SassoonCRInfantMedium" panose="02000603020000020003" pitchFamily="2" charset="0"/>
              </a:rPr>
              <a:t>1</a:t>
            </a:r>
            <a:r>
              <a:rPr lang="en-GB" sz="2800" dirty="0">
                <a:solidFill>
                  <a:schemeClr val="bg2">
                    <a:lumMod val="25000"/>
                  </a:schemeClr>
                </a:solidFill>
                <a:latin typeface="SassoonCRInfantMedium" panose="02000603020000020003" pitchFamily="2" charset="0"/>
              </a:rPr>
              <a:t> = </a:t>
            </a:r>
            <a:r>
              <a:rPr lang="en-GB" sz="2800" dirty="0">
                <a:solidFill>
                  <a:srgbClr val="FF0000"/>
                </a:solidFill>
                <a:latin typeface="SassoonCRInfantMedium" panose="02000603020000020003" pitchFamily="2" charset="0"/>
              </a:rPr>
              <a:t>8</a:t>
            </a:r>
          </a:p>
          <a:p>
            <a:pPr marL="88900" algn="ctr"/>
            <a:endParaRPr lang="en-GB" sz="16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  <a:p>
            <a:pPr marL="88900" algn="ctr"/>
            <a:r>
              <a:rPr lang="en-GB" sz="2800" dirty="0">
                <a:solidFill>
                  <a:schemeClr val="bg2">
                    <a:lumMod val="25000"/>
                  </a:schemeClr>
                </a:solidFill>
                <a:latin typeface="SassoonCRInfantMedium" panose="02000603020000020003" pitchFamily="2" charset="0"/>
              </a:rPr>
              <a:t>Therefore, the answer is </a:t>
            </a:r>
            <a:r>
              <a:rPr lang="en-GB" sz="2800" dirty="0">
                <a:solidFill>
                  <a:srgbClr val="00B0F0"/>
                </a:solidFill>
                <a:latin typeface="SassoonCRInfantMedium" panose="02000603020000020003" pitchFamily="2" charset="0"/>
              </a:rPr>
              <a:t>7</a:t>
            </a:r>
            <a:r>
              <a:rPr lang="en-GB" sz="2800" dirty="0">
                <a:solidFill>
                  <a:srgbClr val="FF0000"/>
                </a:solidFill>
                <a:latin typeface="SassoonCRInfantMedium" panose="02000603020000020003" pitchFamily="2" charset="0"/>
              </a:rPr>
              <a:t>8</a:t>
            </a:r>
            <a:r>
              <a:rPr lang="en-GB" sz="2800" dirty="0">
                <a:solidFill>
                  <a:srgbClr val="00B0F0"/>
                </a:solidFill>
                <a:latin typeface="SassoonCRInfantMedium" panose="02000603020000020003" pitchFamily="2" charset="0"/>
              </a:rPr>
              <a:t>1</a:t>
            </a:r>
            <a:endParaRPr lang="en-GB" sz="28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  <a:p>
            <a:pPr marL="88900" algn="ctr"/>
            <a:endParaRPr lang="en-GB" sz="28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  <a:p>
            <a:pPr marL="88900" algn="ctr"/>
            <a:r>
              <a:rPr lang="en-GB" sz="2800" dirty="0">
                <a:solidFill>
                  <a:schemeClr val="bg2">
                    <a:lumMod val="25000"/>
                  </a:schemeClr>
                </a:solidFill>
                <a:latin typeface="SassoonCRInfantMedium" panose="02000603020000020003" pitchFamily="2" charset="0"/>
              </a:rPr>
              <a:t>Will this always work when multiplying by a 2 digit number? Why?</a:t>
            </a:r>
            <a:r>
              <a:rPr lang="en-GB" sz="2400" dirty="0">
                <a:solidFill>
                  <a:schemeClr val="bg2">
                    <a:lumMod val="25000"/>
                  </a:schemeClr>
                </a:solidFill>
                <a:latin typeface="SassoonCRInfantMedium" panose="02000603020000020003" pitchFamily="2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7372339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71151" y="6454317"/>
            <a:ext cx="1188000" cy="403587"/>
            <a:chOff x="79697" y="6454317"/>
            <a:chExt cx="1188000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88900" algn="ctr"/>
            <a:r>
              <a:rPr lang="en-GB" sz="2000" u="sng" dirty="0">
                <a:solidFill>
                  <a:schemeClr val="bg2">
                    <a:lumMod val="25000"/>
                  </a:schemeClr>
                </a:solidFill>
                <a:latin typeface="SassoonCRInfantMedium" panose="02000603020000020003" pitchFamily="2" charset="0"/>
              </a:rPr>
              <a:t>Investigation 2</a:t>
            </a:r>
          </a:p>
          <a:p>
            <a:pPr marL="88900" algn="ctr"/>
            <a:endParaRPr lang="en-GB" sz="28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  <a:p>
            <a:pPr marL="88900" algn="ctr"/>
            <a:r>
              <a:rPr lang="en-GB" sz="2800" dirty="0">
                <a:solidFill>
                  <a:schemeClr val="bg2">
                    <a:lumMod val="25000"/>
                  </a:schemeClr>
                </a:solidFill>
                <a:latin typeface="SassoonCRInfantMedium" panose="02000603020000020003" pitchFamily="2" charset="0"/>
              </a:rPr>
              <a:t>Can you come up with a rule for multiplying </a:t>
            </a:r>
          </a:p>
          <a:p>
            <a:pPr marL="88900" algn="ctr"/>
            <a:r>
              <a:rPr lang="en-GB" sz="2800" dirty="0">
                <a:solidFill>
                  <a:schemeClr val="bg2">
                    <a:lumMod val="25000"/>
                  </a:schemeClr>
                </a:solidFill>
                <a:latin typeface="SassoonCRInfantMedium" panose="02000603020000020003" pitchFamily="2" charset="0"/>
              </a:rPr>
              <a:t>any 3 digit number by 11?</a:t>
            </a:r>
            <a:endParaRPr lang="en-GB" sz="24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3086616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E2B28500E97074E9232E002F87A0DA8" ma:contentTypeVersion="6" ma:contentTypeDescription="Create a new document." ma:contentTypeScope="" ma:versionID="232a3161d8cdc1753e67d98af04160a5">
  <xsd:schema xmlns:xsd="http://www.w3.org/2001/XMLSchema" xmlns:xs="http://www.w3.org/2001/XMLSchema" xmlns:p="http://schemas.microsoft.com/office/2006/metadata/properties" xmlns:ns2="86144f90-c7b6-48d0-aae5-f5e9e48cc3df" xmlns:ns3="5c7a0828-c5e4-45f8-a074-18a8fdc88ec6" targetNamespace="http://schemas.microsoft.com/office/2006/metadata/properties" ma:root="true" ma:fieldsID="cd8d44c83432fc13a39548b2e53d683a" ns2:_="" ns3:_="">
    <xsd:import namespace="86144f90-c7b6-48d0-aae5-f5e9e48cc3df"/>
    <xsd:import namespace="5c7a0828-c5e4-45f8-a074-18a8fdc88ec6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6144f90-c7b6-48d0-aae5-f5e9e48cc3df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c7a0828-c5e4-45f8-a074-18a8fdc88ec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MediaServiceAutoTags" ma:description="" ma:internalName="MediaServiceAutoTags" ma:readOnly="true">
      <xsd:simpleType>
        <xsd:restriction base="dms:Text"/>
      </xsd:simpleType>
    </xsd:element>
    <xsd:element name="MediaServiceOCR" ma:index="13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8BE7001C-4FE1-4FF1-8D32-419BDEA7C0F6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0F0256B0-6434-456E-92CE-1AA69C9C102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6144f90-c7b6-48d0-aae5-f5e9e48cc3df"/>
    <ds:schemaRef ds:uri="5c7a0828-c5e4-45f8-a074-18a8fdc88ec6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0EF8F11D-A449-4684-B8E0-461263A2E192}">
  <ds:schemaRefs>
    <ds:schemaRef ds:uri="86144f90-c7b6-48d0-aae5-f5e9e48cc3df"/>
    <ds:schemaRef ds:uri="http://purl.org/dc/elements/1.1/"/>
    <ds:schemaRef ds:uri="http://schemas.microsoft.com/office/2006/metadata/properties"/>
    <ds:schemaRef ds:uri="http://purl.org/dc/terms/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0f0ae0ff-29c4-4766-b250-c1a9bee8d430"/>
    <ds:schemaRef ds:uri="http://schemas.microsoft.com/sharepoint/v3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1008</TotalTime>
  <Words>111</Words>
  <Application>Microsoft Office PowerPoint</Application>
  <PresentationFormat>On-screen Show (4:3)</PresentationFormat>
  <Paragraphs>32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Arial</vt:lpstr>
      <vt:lpstr>Calibri</vt:lpstr>
      <vt:lpstr>Calibri Light</vt:lpstr>
      <vt:lpstr>SassoonCRInfantMedium</vt:lpstr>
      <vt:lpstr>Office Theme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Ashleigh Sobol</dc:creator>
  <cp:lastModifiedBy>Ashleigh Sobol</cp:lastModifiedBy>
  <cp:revision>48</cp:revision>
  <dcterms:created xsi:type="dcterms:W3CDTF">2018-03-17T10:08:43Z</dcterms:created>
  <dcterms:modified xsi:type="dcterms:W3CDTF">2019-01-07T09:40:14Z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0x0101002E2B28500E97074E9232E002F87A0DA8</vt:lpwstr>
  </property>
  <property fmtid="{D5CDD505-2E9C-101B-9397-08002B2CF9AE}" pid="3" name="TaxKeyword">
    <vt:lpwstr/>
  </property>
</Properties>
</file>