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sldIdLst>
    <p:sldId id="256" r:id="rId2"/>
    <p:sldId id="257" r:id="rId3"/>
    <p:sldId id="258" r:id="rId4"/>
    <p:sldId id="259" r:id="rId5"/>
    <p:sldId id="270" r:id="rId6"/>
    <p:sldId id="260" r:id="rId7"/>
    <p:sldId id="263" r:id="rId8"/>
    <p:sldId id="266" r:id="rId9"/>
    <p:sldId id="267" r:id="rId10"/>
    <p:sldId id="264" r:id="rId11"/>
    <p:sldId id="271" r:id="rId12"/>
    <p:sldId id="269" r:id="rId13"/>
  </p:sldIdLst>
  <p:sldSz cx="9144000" cy="6858000" type="screen4x3"/>
  <p:notesSz cx="6858000" cy="9144000"/>
  <p:defaultTextStyle>
    <a:defPPr>
      <a:defRPr lang="en-GB"/>
    </a:defPPr>
    <a:lvl1pPr algn="l" rtl="0" eaLnBrk="0" fontAlgn="base" hangingPunct="0">
      <a:spcBef>
        <a:spcPct val="0"/>
      </a:spcBef>
      <a:spcAft>
        <a:spcPct val="0"/>
      </a:spcAft>
      <a:defRPr sz="24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24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24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24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2400" kern="1200">
        <a:solidFill>
          <a:schemeClr val="tx1"/>
        </a:solidFill>
        <a:latin typeface="Comic Sans MS" pitchFamily="66" charset="0"/>
        <a:ea typeface="+mn-ea"/>
        <a:cs typeface="+mn-cs"/>
      </a:defRPr>
    </a:lvl5pPr>
    <a:lvl6pPr marL="2286000" algn="l" defTabSz="914400" rtl="0" eaLnBrk="1" latinLnBrk="0" hangingPunct="1">
      <a:defRPr sz="2400" kern="1200">
        <a:solidFill>
          <a:schemeClr val="tx1"/>
        </a:solidFill>
        <a:latin typeface="Comic Sans MS" pitchFamily="66" charset="0"/>
        <a:ea typeface="+mn-ea"/>
        <a:cs typeface="+mn-cs"/>
      </a:defRPr>
    </a:lvl6pPr>
    <a:lvl7pPr marL="2743200" algn="l" defTabSz="914400" rtl="0" eaLnBrk="1" latinLnBrk="0" hangingPunct="1">
      <a:defRPr sz="2400" kern="1200">
        <a:solidFill>
          <a:schemeClr val="tx1"/>
        </a:solidFill>
        <a:latin typeface="Comic Sans MS" pitchFamily="66" charset="0"/>
        <a:ea typeface="+mn-ea"/>
        <a:cs typeface="+mn-cs"/>
      </a:defRPr>
    </a:lvl7pPr>
    <a:lvl8pPr marL="3200400" algn="l" defTabSz="914400" rtl="0" eaLnBrk="1" latinLnBrk="0" hangingPunct="1">
      <a:defRPr sz="2400" kern="1200">
        <a:solidFill>
          <a:schemeClr val="tx1"/>
        </a:solidFill>
        <a:latin typeface="Comic Sans MS" pitchFamily="66" charset="0"/>
        <a:ea typeface="+mn-ea"/>
        <a:cs typeface="+mn-cs"/>
      </a:defRPr>
    </a:lvl8pPr>
    <a:lvl9pPr marL="3657600" algn="l" defTabSz="914400" rtl="0" eaLnBrk="1" latinLnBrk="0" hangingPunct="1">
      <a:defRPr sz="24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CC99"/>
    <a:srgbClr val="FFFF66"/>
    <a:srgbClr val="CCECFF"/>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4" d="100"/>
          <a:sy n="94" d="100"/>
        </p:scale>
        <p:origin x="-1284" y="18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A98E1D26-3AC5-4C71-BBB8-932FB2A7E40F}"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0EF8BDF8-CC9E-46AE-8347-ADC174A06668}"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843EA010-D763-4511-8090-C606928A2B87}"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21BCF894-8E84-4497-AFC5-EB9D90DD7701}"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D82F92DE-3386-4A8F-B2F0-9590909A156B}"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71D7244C-BA81-4F62-877F-07BD367978E1}"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2D013B72-816A-46D4-9242-4F152F257BBF}"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764A37E4-A8F1-4F16-A1E8-E55655275146}"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8B837BC6-2FB0-46E1-AFD8-1D5952ED1109}"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55ABE20D-DB82-44DB-B709-E45B9E656953}"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A8B50C88-3680-4520-9748-053EB69FCAF3}" type="slidenum">
              <a:rPr lang="en-GB"/>
              <a:pPr>
                <a:defRPr/>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538412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45571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endParaRPr lang="en-GB"/>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pPr>
              <a:defRPr/>
            </a:pPr>
            <a:endParaRPr lang="en-GB"/>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pPr>
              <a:defRPr/>
            </a:pPr>
            <a:fld id="{3BFDFC95-810D-4F95-BCF5-41ABFB133DA6}"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1066800" y="838200"/>
            <a:ext cx="3948113" cy="2652713"/>
          </a:xfrm>
          <a:prstGeom prst="rect">
            <a:avLst/>
          </a:prstGeom>
          <a:noFill/>
          <a:ln w="9525">
            <a:noFill/>
            <a:miter lim="800000"/>
            <a:headEnd/>
            <a:tailEnd/>
          </a:ln>
        </p:spPr>
        <p:txBody>
          <a:bodyPr wrap="none">
            <a:spAutoFit/>
          </a:bodyPr>
          <a:lstStyle/>
          <a:p>
            <a:r>
              <a:rPr lang="en-GB" sz="4800"/>
              <a:t>Figures </a:t>
            </a:r>
          </a:p>
          <a:p>
            <a:endParaRPr lang="en-GB" sz="4000"/>
          </a:p>
          <a:p>
            <a:r>
              <a:rPr lang="en-GB" sz="4000"/>
              <a:t>by </a:t>
            </a:r>
          </a:p>
          <a:p>
            <a:r>
              <a:rPr lang="en-GB" sz="4000"/>
              <a:t>Antony Gormley</a:t>
            </a:r>
            <a:endParaRPr lang="en-GB">
              <a:latin typeface="Times New Roman" pitchFamily="18" charset="0"/>
            </a:endParaRPr>
          </a:p>
        </p:txBody>
      </p:sp>
      <p:pic>
        <p:nvPicPr>
          <p:cNvPr id="2051" name="Picture 4" descr="C:\Documents and Settings\Frances Porter\My Documents\My Pictures\Antony Gormley\Antony Gormley Sublimate.jpg"/>
          <p:cNvPicPr>
            <a:picLocks noChangeAspect="1" noChangeArrowheads="1"/>
          </p:cNvPicPr>
          <p:nvPr/>
        </p:nvPicPr>
        <p:blipFill>
          <a:blip r:embed="rId2" cstate="print"/>
          <a:srcRect/>
          <a:stretch>
            <a:fillRect/>
          </a:stretch>
        </p:blipFill>
        <p:spPr bwMode="auto">
          <a:xfrm>
            <a:off x="838200" y="3886200"/>
            <a:ext cx="1674813" cy="2209800"/>
          </a:xfrm>
          <a:prstGeom prst="rect">
            <a:avLst/>
          </a:prstGeom>
          <a:noFill/>
          <a:ln w="9525">
            <a:noFill/>
            <a:miter lim="800000"/>
            <a:headEnd/>
            <a:tailEnd/>
          </a:ln>
        </p:spPr>
      </p:pic>
      <p:pic>
        <p:nvPicPr>
          <p:cNvPr id="2052" name="Picture 5" descr="C:\Documents and Settings\Frances Porter\My Documents\My Pictures\Antony Gormley\Antony Gormley Gut II 2007.jpg"/>
          <p:cNvPicPr>
            <a:picLocks noChangeAspect="1" noChangeArrowheads="1"/>
          </p:cNvPicPr>
          <p:nvPr/>
        </p:nvPicPr>
        <p:blipFill>
          <a:blip r:embed="rId3" cstate="print"/>
          <a:srcRect/>
          <a:stretch>
            <a:fillRect/>
          </a:stretch>
        </p:blipFill>
        <p:spPr bwMode="auto">
          <a:xfrm>
            <a:off x="6781800" y="3810000"/>
            <a:ext cx="1819275" cy="2300288"/>
          </a:xfrm>
          <a:prstGeom prst="rect">
            <a:avLst/>
          </a:prstGeom>
          <a:noFill/>
          <a:ln w="9525">
            <a:noFill/>
            <a:miter lim="800000"/>
            <a:headEnd/>
            <a:tailEnd/>
          </a:ln>
        </p:spPr>
      </p:pic>
      <p:pic>
        <p:nvPicPr>
          <p:cNvPr id="2053" name="Picture 6" descr="C:\Documents and Settings\Frances Porter\My Documents\My Pictures\Antony Gormley\Antony Gormley Domain LXV.jpg"/>
          <p:cNvPicPr>
            <a:picLocks noChangeAspect="1" noChangeArrowheads="1"/>
          </p:cNvPicPr>
          <p:nvPr/>
        </p:nvPicPr>
        <p:blipFill>
          <a:blip r:embed="rId4" cstate="print"/>
          <a:srcRect/>
          <a:stretch>
            <a:fillRect/>
          </a:stretch>
        </p:blipFill>
        <p:spPr bwMode="auto">
          <a:xfrm>
            <a:off x="5715000" y="381000"/>
            <a:ext cx="2376488" cy="3167063"/>
          </a:xfrm>
          <a:prstGeom prst="rect">
            <a:avLst/>
          </a:prstGeom>
          <a:noFill/>
          <a:ln w="9525">
            <a:noFill/>
            <a:miter lim="800000"/>
            <a:headEnd/>
            <a:tailEnd/>
          </a:ln>
        </p:spPr>
      </p:pic>
      <p:pic>
        <p:nvPicPr>
          <p:cNvPr id="2054" name="Picture 7" descr="C:\Documents and Settings\Frances Porter\My Documents\My Pictures\Antony Gormley\Antony Gormley photo of artist.jpg"/>
          <p:cNvPicPr>
            <a:picLocks noChangeAspect="1" noChangeArrowheads="1"/>
          </p:cNvPicPr>
          <p:nvPr/>
        </p:nvPicPr>
        <p:blipFill>
          <a:blip r:embed="rId5" cstate="print"/>
          <a:srcRect/>
          <a:stretch>
            <a:fillRect/>
          </a:stretch>
        </p:blipFill>
        <p:spPr bwMode="auto">
          <a:xfrm>
            <a:off x="3071813" y="4000500"/>
            <a:ext cx="2895600" cy="2176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3"/>
          <p:cNvSpPr txBox="1">
            <a:spLocks noChangeArrowheads="1"/>
          </p:cNvSpPr>
          <p:nvPr/>
        </p:nvSpPr>
        <p:spPr bwMode="auto">
          <a:xfrm>
            <a:off x="467544" y="188640"/>
            <a:ext cx="8444941" cy="5016758"/>
          </a:xfrm>
          <a:prstGeom prst="rect">
            <a:avLst/>
          </a:prstGeom>
          <a:noFill/>
          <a:ln w="9525">
            <a:noFill/>
            <a:miter lim="800000"/>
            <a:headEnd/>
            <a:tailEnd/>
          </a:ln>
        </p:spPr>
        <p:txBody>
          <a:bodyPr wrap="none">
            <a:spAutoFit/>
          </a:bodyPr>
          <a:lstStyle/>
          <a:p>
            <a:r>
              <a:rPr lang="en-GB" sz="2800" b="1" dirty="0" smtClean="0"/>
              <a:t>About Antony </a:t>
            </a:r>
            <a:r>
              <a:rPr lang="en-GB" sz="2800" b="1" dirty="0" err="1" smtClean="0"/>
              <a:t>Gormley</a:t>
            </a:r>
            <a:endParaRPr lang="en-GB" sz="2800" b="1" dirty="0" smtClean="0"/>
          </a:p>
          <a:p>
            <a:endParaRPr lang="en-GB" sz="2800" b="1" dirty="0" smtClean="0"/>
          </a:p>
          <a:p>
            <a:r>
              <a:rPr lang="en-GB" dirty="0" smtClean="0"/>
              <a:t>Antony </a:t>
            </a:r>
            <a:r>
              <a:rPr lang="en-GB" dirty="0" err="1"/>
              <a:t>Gormley</a:t>
            </a:r>
            <a:r>
              <a:rPr lang="en-GB" dirty="0"/>
              <a:t> </a:t>
            </a:r>
            <a:r>
              <a:rPr lang="en-GB" dirty="0" smtClean="0"/>
              <a:t>is </a:t>
            </a:r>
            <a:r>
              <a:rPr lang="en-GB" dirty="0" smtClean="0"/>
              <a:t>one of </a:t>
            </a:r>
            <a:r>
              <a:rPr lang="en-GB" dirty="0" smtClean="0"/>
              <a:t>the best-known sculptor in </a:t>
            </a:r>
          </a:p>
          <a:p>
            <a:r>
              <a:rPr lang="en-GB" dirty="0" smtClean="0"/>
              <a:t>Britain today.  He was </a:t>
            </a:r>
            <a:r>
              <a:rPr lang="en-GB" dirty="0"/>
              <a:t>born in London in </a:t>
            </a:r>
            <a:r>
              <a:rPr lang="en-GB" dirty="0" smtClean="0"/>
              <a:t>1950 and was </a:t>
            </a:r>
          </a:p>
          <a:p>
            <a:r>
              <a:rPr lang="en-GB" dirty="0" smtClean="0"/>
              <a:t>one of seven children.</a:t>
            </a:r>
          </a:p>
          <a:p>
            <a:endParaRPr lang="en-GB" dirty="0"/>
          </a:p>
          <a:p>
            <a:r>
              <a:rPr lang="en-GB" dirty="0"/>
              <a:t>After studying Archaeology and History of Art at </a:t>
            </a:r>
          </a:p>
          <a:p>
            <a:r>
              <a:rPr lang="en-GB" dirty="0"/>
              <a:t>Cambridge University, he went on to study fine art at the</a:t>
            </a:r>
          </a:p>
          <a:p>
            <a:r>
              <a:rPr lang="en-GB" dirty="0"/>
              <a:t>Central School of Art and the Slade School of Art </a:t>
            </a:r>
          </a:p>
          <a:p>
            <a:r>
              <a:rPr lang="en-GB" dirty="0"/>
              <a:t>in London.</a:t>
            </a:r>
          </a:p>
          <a:p>
            <a:endParaRPr lang="en-GB" dirty="0"/>
          </a:p>
          <a:p>
            <a:r>
              <a:rPr lang="en-GB" dirty="0"/>
              <a:t>He began working on</a:t>
            </a:r>
          </a:p>
          <a:p>
            <a:r>
              <a:rPr lang="en-GB" dirty="0"/>
              <a:t>sculptures in 1973.</a:t>
            </a:r>
            <a:endParaRPr lang="en-GB" dirty="0">
              <a:latin typeface="Times New Roman" pitchFamily="18" charset="0"/>
            </a:endParaRPr>
          </a:p>
        </p:txBody>
      </p:sp>
      <p:pic>
        <p:nvPicPr>
          <p:cNvPr id="3075" name="Picture 5" descr="C:\Documents and Settings\Frances Porter\My Documents\My Pictures\Antony Gormley\Antony Gormley with sculpture.jpg"/>
          <p:cNvPicPr>
            <a:picLocks noChangeAspect="1" noChangeArrowheads="1"/>
          </p:cNvPicPr>
          <p:nvPr/>
        </p:nvPicPr>
        <p:blipFill>
          <a:blip r:embed="rId2" cstate="print"/>
          <a:srcRect/>
          <a:stretch>
            <a:fillRect/>
          </a:stretch>
        </p:blipFill>
        <p:spPr bwMode="auto">
          <a:xfrm>
            <a:off x="4716016" y="3717032"/>
            <a:ext cx="3525788" cy="257027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611560" y="332656"/>
            <a:ext cx="4341440" cy="6124754"/>
          </a:xfrm>
          <a:prstGeom prst="rect">
            <a:avLst/>
          </a:prstGeom>
          <a:noFill/>
          <a:ln w="9525">
            <a:noFill/>
            <a:miter lim="800000"/>
            <a:headEnd/>
            <a:tailEnd/>
          </a:ln>
        </p:spPr>
        <p:txBody>
          <a:bodyPr wrap="square">
            <a:spAutoFit/>
          </a:bodyPr>
          <a:lstStyle/>
          <a:p>
            <a:r>
              <a:rPr lang="en-GB" sz="2800" b="1" dirty="0" smtClean="0"/>
              <a:t>Figures</a:t>
            </a:r>
          </a:p>
          <a:p>
            <a:endParaRPr lang="en-GB" sz="2800" b="1" dirty="0" smtClean="0"/>
          </a:p>
          <a:p>
            <a:r>
              <a:rPr lang="en-GB" dirty="0" smtClean="0"/>
              <a:t>Antony </a:t>
            </a:r>
            <a:r>
              <a:rPr lang="en-GB" dirty="0" err="1"/>
              <a:t>Gormley</a:t>
            </a:r>
            <a:r>
              <a:rPr lang="en-GB" dirty="0"/>
              <a:t> has always been interested in the </a:t>
            </a:r>
          </a:p>
          <a:p>
            <a:r>
              <a:rPr lang="en-GB" dirty="0"/>
              <a:t>human figure.  He often uses his own body as a model</a:t>
            </a:r>
          </a:p>
          <a:p>
            <a:r>
              <a:rPr lang="en-GB" dirty="0"/>
              <a:t>for his sculptures.</a:t>
            </a:r>
          </a:p>
          <a:p>
            <a:endParaRPr lang="en-GB" dirty="0"/>
          </a:p>
          <a:p>
            <a:r>
              <a:rPr lang="en-GB" dirty="0"/>
              <a:t>He works on life-size figures and sometimes figures </a:t>
            </a:r>
          </a:p>
          <a:p>
            <a:r>
              <a:rPr lang="en-GB" dirty="0"/>
              <a:t>that are 10 times life-size!</a:t>
            </a:r>
          </a:p>
          <a:p>
            <a:endParaRPr lang="en-GB" dirty="0"/>
          </a:p>
          <a:p>
            <a:r>
              <a:rPr lang="en-GB" dirty="0"/>
              <a:t>Many of his sculptures are in public, outdoor spaces.</a:t>
            </a:r>
          </a:p>
          <a:p>
            <a:r>
              <a:rPr lang="en-GB" dirty="0"/>
              <a:t>Here are some of his sculptures….</a:t>
            </a:r>
          </a:p>
        </p:txBody>
      </p:sp>
      <p:pic>
        <p:nvPicPr>
          <p:cNvPr id="4099" name="Picture 4" descr="C:\Documents and Settings\Frances Porter\My Documents\My Pictures\Antony Gormley\Antony Gormley in gallery.jpg"/>
          <p:cNvPicPr>
            <a:picLocks noChangeAspect="1" noChangeArrowheads="1"/>
          </p:cNvPicPr>
          <p:nvPr/>
        </p:nvPicPr>
        <p:blipFill>
          <a:blip r:embed="rId2" cstate="print"/>
          <a:srcRect/>
          <a:stretch>
            <a:fillRect/>
          </a:stretch>
        </p:blipFill>
        <p:spPr bwMode="auto">
          <a:xfrm>
            <a:off x="5105400" y="838200"/>
            <a:ext cx="3733800" cy="548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Frances Porter\My Documents\My Pictures\Antony Gormley\Antony Gormley Angel of the North.jpg"/>
          <p:cNvPicPr>
            <a:picLocks noChangeAspect="1" noChangeArrowheads="1"/>
          </p:cNvPicPr>
          <p:nvPr/>
        </p:nvPicPr>
        <p:blipFill>
          <a:blip r:embed="rId2" cstate="print"/>
          <a:srcRect/>
          <a:stretch>
            <a:fillRect/>
          </a:stretch>
        </p:blipFill>
        <p:spPr bwMode="auto">
          <a:xfrm>
            <a:off x="533400" y="228600"/>
            <a:ext cx="6324600" cy="3749675"/>
          </a:xfrm>
          <a:prstGeom prst="rect">
            <a:avLst/>
          </a:prstGeom>
          <a:noFill/>
          <a:ln w="9525">
            <a:noFill/>
            <a:miter lim="800000"/>
            <a:headEnd/>
            <a:tailEnd/>
          </a:ln>
        </p:spPr>
      </p:pic>
      <p:sp>
        <p:nvSpPr>
          <p:cNvPr id="5123" name="Text Box 3"/>
          <p:cNvSpPr txBox="1">
            <a:spLocks noChangeArrowheads="1"/>
          </p:cNvSpPr>
          <p:nvPr/>
        </p:nvSpPr>
        <p:spPr bwMode="auto">
          <a:xfrm>
            <a:off x="381000" y="4114800"/>
            <a:ext cx="8458200" cy="2225675"/>
          </a:xfrm>
          <a:prstGeom prst="rect">
            <a:avLst/>
          </a:prstGeom>
          <a:noFill/>
          <a:ln w="9525">
            <a:noFill/>
            <a:miter lim="800000"/>
            <a:headEnd/>
            <a:tailEnd/>
          </a:ln>
        </p:spPr>
        <p:txBody>
          <a:bodyPr>
            <a:spAutoFit/>
          </a:bodyPr>
          <a:lstStyle/>
          <a:p>
            <a:r>
              <a:rPr lang="en-GB" sz="2000"/>
              <a:t>This is the ‘Angel of the North’.  It is probably Gormley’s most famous piece.  It has become a symbol of the North-East of England. </a:t>
            </a:r>
          </a:p>
          <a:p>
            <a:r>
              <a:rPr lang="en-GB" sz="2000"/>
              <a:t>It stands high on a hill overlooking the East Coast Main Railway line and can be seen by the side of the A1 Motorway near Gateshead.  </a:t>
            </a:r>
          </a:p>
          <a:p>
            <a:r>
              <a:rPr lang="en-GB" sz="2000"/>
              <a:t>This massive sculpture is made of steel and weighs 200 tonnes and has 500 tones of concrete foundations so that it can withstand strong winds.  It is 20 metres high (10 times life-size).  </a:t>
            </a:r>
            <a:endParaRPr lang="en-GB">
              <a:latin typeface="Times New Roman" pitchFamily="18" charset="0"/>
            </a:endParaRPr>
          </a:p>
        </p:txBody>
      </p:sp>
      <p:sp>
        <p:nvSpPr>
          <p:cNvPr id="5124" name="Text Box 4"/>
          <p:cNvSpPr txBox="1">
            <a:spLocks noChangeArrowheads="1"/>
          </p:cNvSpPr>
          <p:nvPr/>
        </p:nvSpPr>
        <p:spPr bwMode="auto">
          <a:xfrm>
            <a:off x="6918325" y="2784475"/>
            <a:ext cx="2038350" cy="641350"/>
          </a:xfrm>
          <a:prstGeom prst="rect">
            <a:avLst/>
          </a:prstGeom>
          <a:noFill/>
          <a:ln w="9525">
            <a:noFill/>
            <a:miter lim="800000"/>
            <a:headEnd/>
            <a:tailEnd/>
          </a:ln>
        </p:spPr>
        <p:txBody>
          <a:bodyPr wrap="none">
            <a:spAutoFit/>
          </a:bodyPr>
          <a:lstStyle/>
          <a:p>
            <a:r>
              <a:rPr lang="en-GB" sz="1800"/>
              <a:t>‘The Angel of the</a:t>
            </a:r>
          </a:p>
          <a:p>
            <a:r>
              <a:rPr lang="en-GB" sz="1800"/>
              <a:t> North’, 1998</a:t>
            </a:r>
            <a:endParaRPr lang="en-GB" sz="1800">
              <a:latin typeface="Times New Roman" pitchFamily="18" charset="0"/>
            </a:endParaRPr>
          </a:p>
        </p:txBody>
      </p:sp>
      <p:sp>
        <p:nvSpPr>
          <p:cNvPr id="5" name="TextBox 4"/>
          <p:cNvSpPr txBox="1"/>
          <p:nvPr/>
        </p:nvSpPr>
        <p:spPr>
          <a:xfrm>
            <a:off x="539552" y="260648"/>
            <a:ext cx="3781805" cy="461665"/>
          </a:xfrm>
          <a:prstGeom prst="rect">
            <a:avLst/>
          </a:prstGeom>
          <a:noFill/>
        </p:spPr>
        <p:txBody>
          <a:bodyPr wrap="none" rtlCol="0">
            <a:spAutoFit/>
          </a:bodyPr>
          <a:lstStyle/>
          <a:p>
            <a:r>
              <a:rPr lang="en-GB" b="1" dirty="0" smtClean="0"/>
              <a:t>The Angel of the North</a:t>
            </a:r>
            <a:endParaRPr lang="en-GB"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a:extLst>
              <a:ext uri="{28A0092B-C50C-407E-A947-70E740481C1C}">
                <a14:useLocalDpi xmlns:a14="http://schemas.microsoft.com/office/drawing/2010/main" val="0"/>
              </a:ext>
            </a:extLst>
          </a:blip>
          <a:srcRect b="1338"/>
          <a:stretch/>
        </p:blipFill>
        <p:spPr>
          <a:xfrm>
            <a:off x="755650" y="1582310"/>
            <a:ext cx="7632700" cy="4510515"/>
          </a:xfrm>
          <a:prstGeom prst="rect">
            <a:avLst/>
          </a:prstGeom>
        </p:spPr>
      </p:pic>
      <p:sp>
        <p:nvSpPr>
          <p:cNvPr id="21" name="Title 20"/>
          <p:cNvSpPr>
            <a:spLocks noGrp="1"/>
          </p:cNvSpPr>
          <p:nvPr>
            <p:ph type="title"/>
          </p:nvPr>
        </p:nvSpPr>
        <p:spPr>
          <a:xfrm>
            <a:off x="395536" y="765175"/>
            <a:ext cx="8253454" cy="817135"/>
          </a:xfrm>
          <a:solidFill>
            <a:schemeClr val="bg1"/>
          </a:solidFill>
        </p:spPr>
        <p:txBody>
          <a:bodyPr/>
          <a:lstStyle/>
          <a:p>
            <a:r>
              <a:rPr lang="en-GB" sz="3600" dirty="0">
                <a:solidFill>
                  <a:schemeClr val="bg1"/>
                </a:solidFill>
                <a:latin typeface="Comic Sans MS" panose="030F0702030302020204" pitchFamily="66" charset="0"/>
              </a:rPr>
              <a:t>‘Bed’, Antony </a:t>
            </a:r>
            <a:r>
              <a:rPr lang="en-GB" sz="3600" dirty="0" err="1">
                <a:solidFill>
                  <a:schemeClr val="bg1"/>
                </a:solidFill>
                <a:latin typeface="Comic Sans MS" panose="030F0702030302020204" pitchFamily="66" charset="0"/>
              </a:rPr>
              <a:t>Gormley</a:t>
            </a:r>
            <a:r>
              <a:rPr lang="en-GB" sz="3600" dirty="0">
                <a:solidFill>
                  <a:schemeClr val="bg1"/>
                </a:solidFill>
                <a:latin typeface="Comic Sans MS" panose="030F0702030302020204" pitchFamily="66" charset="0"/>
              </a:rPr>
              <a:t> 1980-1981</a:t>
            </a:r>
          </a:p>
        </p:txBody>
      </p:sp>
      <p:sp>
        <p:nvSpPr>
          <p:cNvPr id="4" name="Rounded Rectangle 3"/>
          <p:cNvSpPr/>
          <p:nvPr/>
        </p:nvSpPr>
        <p:spPr>
          <a:xfrm>
            <a:off x="755650" y="5229209"/>
            <a:ext cx="7632700" cy="863616"/>
          </a:xfrm>
          <a:prstGeom prst="roundRect">
            <a:avLst>
              <a:gd name="adj" fmla="val 18586"/>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108000" bIns="108000" rtlCol="0" anchor="ctr">
            <a:noAutofit/>
          </a:bodyPr>
          <a:lstStyle/>
          <a:p>
            <a:pPr marL="228600" indent="-114300" algn="ctr">
              <a:lnSpc>
                <a:spcPct val="90000"/>
              </a:lnSpc>
              <a:buClr>
                <a:srgbClr val="1C1C1C"/>
              </a:buClr>
              <a:buSzPts val="1800"/>
            </a:pPr>
            <a:r>
              <a:rPr lang="en-GB" sz="1600" b="1" dirty="0">
                <a:latin typeface="Comic Sans MS" panose="030F0702030302020204" pitchFamily="66" charset="0"/>
              </a:rPr>
              <a:t>Did You Know…?</a:t>
            </a:r>
            <a:r>
              <a:rPr lang="en-GB" sz="1600" dirty="0">
                <a:latin typeface="Comic Sans MS" panose="030F0702030302020204" pitchFamily="66" charset="0"/>
              </a:rPr>
              <a:t> </a:t>
            </a:r>
          </a:p>
          <a:p>
            <a:pPr marL="228600" indent="-114300" algn="ctr">
              <a:lnSpc>
                <a:spcPct val="90000"/>
              </a:lnSpc>
              <a:buClr>
                <a:srgbClr val="1C1C1C"/>
              </a:buClr>
              <a:buSzPts val="1800"/>
            </a:pPr>
            <a:r>
              <a:rPr lang="en-GB" sz="1600" dirty="0">
                <a:solidFill>
                  <a:schemeClr val="bg1"/>
                </a:solidFill>
                <a:latin typeface="Comic Sans MS" panose="030F0702030302020204" pitchFamily="66" charset="0"/>
                <a:sym typeface="NTR"/>
              </a:rPr>
              <a:t>Antony’s first exhibition, called ‘Bed’, was in London in 1981. </a:t>
            </a:r>
            <a:br>
              <a:rPr lang="en-GB" sz="1600" dirty="0">
                <a:solidFill>
                  <a:schemeClr val="bg1"/>
                </a:solidFill>
                <a:latin typeface="Comic Sans MS" panose="030F0702030302020204" pitchFamily="66" charset="0"/>
                <a:sym typeface="NTR"/>
              </a:rPr>
            </a:br>
            <a:r>
              <a:rPr lang="en-GB" sz="1600" dirty="0">
                <a:solidFill>
                  <a:schemeClr val="bg1"/>
                </a:solidFill>
                <a:latin typeface="Comic Sans MS" panose="030F0702030302020204" pitchFamily="66" charset="0"/>
                <a:sym typeface="NTR"/>
              </a:rPr>
              <a:t>It was a bed made entirely from bread!  </a:t>
            </a:r>
            <a:r>
              <a:rPr lang="en-GB" sz="1600" dirty="0">
                <a:solidFill>
                  <a:schemeClr val="bg1"/>
                </a:solidFill>
                <a:latin typeface="Comic Sans MS" panose="030F0702030302020204" pitchFamily="66" charset="0"/>
              </a:rPr>
              <a:t> </a:t>
            </a:r>
          </a:p>
        </p:txBody>
      </p:sp>
    </p:spTree>
    <p:extLst>
      <p:ext uri="{BB962C8B-B14F-4D97-AF65-F5344CB8AC3E}">
        <p14:creationId xmlns:p14="http://schemas.microsoft.com/office/powerpoint/2010/main" val="2130411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Frances Porter\My Documents\My Pictures\Antony Gormley\Antony Gormley Body Cast of Artist Liverpool.jpg"/>
          <p:cNvPicPr>
            <a:picLocks noChangeAspect="1" noChangeArrowheads="1"/>
          </p:cNvPicPr>
          <p:nvPr/>
        </p:nvPicPr>
        <p:blipFill>
          <a:blip r:embed="rId2" cstate="print"/>
          <a:srcRect/>
          <a:stretch>
            <a:fillRect/>
          </a:stretch>
        </p:blipFill>
        <p:spPr bwMode="auto">
          <a:xfrm>
            <a:off x="467544" y="404664"/>
            <a:ext cx="2860675" cy="3810000"/>
          </a:xfrm>
          <a:prstGeom prst="rect">
            <a:avLst/>
          </a:prstGeom>
          <a:noFill/>
          <a:ln w="9525">
            <a:noFill/>
            <a:miter lim="800000"/>
            <a:headEnd/>
            <a:tailEnd/>
          </a:ln>
        </p:spPr>
      </p:pic>
      <p:sp>
        <p:nvSpPr>
          <p:cNvPr id="7171" name="Text Box 5"/>
          <p:cNvSpPr txBox="1">
            <a:spLocks noChangeArrowheads="1"/>
          </p:cNvSpPr>
          <p:nvPr/>
        </p:nvSpPr>
        <p:spPr bwMode="auto">
          <a:xfrm>
            <a:off x="457200" y="4495800"/>
            <a:ext cx="8153400" cy="1938992"/>
          </a:xfrm>
          <a:prstGeom prst="rect">
            <a:avLst/>
          </a:prstGeom>
          <a:noFill/>
          <a:ln w="9525">
            <a:noFill/>
            <a:miter lim="800000"/>
            <a:headEnd/>
            <a:tailEnd/>
          </a:ln>
        </p:spPr>
        <p:txBody>
          <a:bodyPr>
            <a:spAutoFit/>
          </a:bodyPr>
          <a:lstStyle/>
          <a:p>
            <a:r>
              <a:rPr lang="en-GB" dirty="0"/>
              <a:t>‘Another Place’ consists of 100 cast iron figures standing gazing out to sea on Crosby beach, near Liverpool. These figures, all cast from the artist’s </a:t>
            </a:r>
          </a:p>
          <a:p>
            <a:r>
              <a:rPr lang="en-GB" dirty="0"/>
              <a:t>own body, are spread out over a 3km stretch of the beach.  </a:t>
            </a:r>
            <a:r>
              <a:rPr lang="en-GB" dirty="0" smtClean="0"/>
              <a:t>Each figure is 2 metres tall.</a:t>
            </a:r>
            <a:endParaRPr lang="en-GB" dirty="0">
              <a:latin typeface="Times New Roman" pitchFamily="18" charset="0"/>
            </a:endParaRPr>
          </a:p>
        </p:txBody>
      </p:sp>
      <p:pic>
        <p:nvPicPr>
          <p:cNvPr id="7172" name="Picture 7" descr="C:\Documents and Settings\Frances Porter\My Documents\My Pictures\Antony Gormley\Antony Gormley Another Place.jpg"/>
          <p:cNvPicPr>
            <a:picLocks noChangeAspect="1" noChangeArrowheads="1"/>
          </p:cNvPicPr>
          <p:nvPr/>
        </p:nvPicPr>
        <p:blipFill>
          <a:blip r:embed="rId3" cstate="print"/>
          <a:srcRect/>
          <a:stretch>
            <a:fillRect/>
          </a:stretch>
        </p:blipFill>
        <p:spPr bwMode="auto">
          <a:xfrm>
            <a:off x="3429000" y="381000"/>
            <a:ext cx="5334000" cy="3170238"/>
          </a:xfrm>
          <a:prstGeom prst="rect">
            <a:avLst/>
          </a:prstGeom>
          <a:noFill/>
          <a:ln w="9525">
            <a:noFill/>
            <a:miter lim="800000"/>
            <a:headEnd/>
            <a:tailEnd/>
          </a:ln>
        </p:spPr>
      </p:pic>
      <p:sp>
        <p:nvSpPr>
          <p:cNvPr id="7173" name="Text Box 8"/>
          <p:cNvSpPr txBox="1">
            <a:spLocks noChangeArrowheads="1"/>
          </p:cNvSpPr>
          <p:nvPr/>
        </p:nvSpPr>
        <p:spPr bwMode="auto">
          <a:xfrm>
            <a:off x="746125" y="269875"/>
            <a:ext cx="184150" cy="457200"/>
          </a:xfrm>
          <a:prstGeom prst="rect">
            <a:avLst/>
          </a:prstGeom>
          <a:noFill/>
          <a:ln w="9525">
            <a:noFill/>
            <a:miter lim="800000"/>
            <a:headEnd/>
            <a:tailEnd/>
          </a:ln>
        </p:spPr>
        <p:txBody>
          <a:bodyPr wrap="none">
            <a:spAutoFit/>
          </a:bodyPr>
          <a:lstStyle/>
          <a:p>
            <a:endParaRPr lang="en-US">
              <a:latin typeface="Times New Roman" pitchFamily="18" charset="0"/>
            </a:endParaRPr>
          </a:p>
        </p:txBody>
      </p:sp>
      <p:sp>
        <p:nvSpPr>
          <p:cNvPr id="7174" name="Rectangle 9"/>
          <p:cNvSpPr>
            <a:spLocks noChangeArrowheads="1"/>
          </p:cNvSpPr>
          <p:nvPr/>
        </p:nvSpPr>
        <p:spPr bwMode="auto">
          <a:xfrm>
            <a:off x="3505200" y="3733800"/>
            <a:ext cx="1841500" cy="396875"/>
          </a:xfrm>
          <a:prstGeom prst="rect">
            <a:avLst/>
          </a:prstGeom>
          <a:noFill/>
          <a:ln w="9525">
            <a:noFill/>
            <a:miter lim="800000"/>
            <a:headEnd/>
            <a:tailEnd/>
          </a:ln>
        </p:spPr>
        <p:txBody>
          <a:bodyPr wrap="none">
            <a:spAutoFit/>
          </a:bodyPr>
          <a:lstStyle/>
          <a:p>
            <a:r>
              <a:rPr lang="en-GB" sz="2000"/>
              <a:t>Another Place</a:t>
            </a:r>
            <a:endParaRPr lang="en-GB"/>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4"/>
          <p:cNvSpPr txBox="1">
            <a:spLocks noChangeArrowheads="1"/>
          </p:cNvSpPr>
          <p:nvPr/>
        </p:nvSpPr>
        <p:spPr bwMode="auto">
          <a:xfrm>
            <a:off x="457200" y="304800"/>
            <a:ext cx="3273653" cy="461665"/>
          </a:xfrm>
          <a:prstGeom prst="rect">
            <a:avLst/>
          </a:prstGeom>
          <a:noFill/>
          <a:ln w="9525">
            <a:noFill/>
            <a:miter lim="800000"/>
            <a:headEnd/>
            <a:tailEnd/>
          </a:ln>
        </p:spPr>
        <p:txBody>
          <a:bodyPr wrap="none">
            <a:spAutoFit/>
          </a:bodyPr>
          <a:lstStyle/>
          <a:p>
            <a:r>
              <a:rPr lang="en-GB" b="1" dirty="0"/>
              <a:t>Event Horizon, 2007</a:t>
            </a:r>
          </a:p>
        </p:txBody>
      </p:sp>
      <p:pic>
        <p:nvPicPr>
          <p:cNvPr id="9219" name="Picture 6" descr="C:\Documents and Settings\Frances Porter\My Documents\My Pictures\Antony Gormley\Antony Gormley Event Horizon.jpg"/>
          <p:cNvPicPr>
            <a:picLocks noChangeAspect="1" noChangeArrowheads="1"/>
          </p:cNvPicPr>
          <p:nvPr/>
        </p:nvPicPr>
        <p:blipFill>
          <a:blip r:embed="rId2" cstate="print"/>
          <a:srcRect/>
          <a:stretch>
            <a:fillRect/>
          </a:stretch>
        </p:blipFill>
        <p:spPr bwMode="auto">
          <a:xfrm>
            <a:off x="4343400" y="609600"/>
            <a:ext cx="4267200" cy="3016250"/>
          </a:xfrm>
          <a:prstGeom prst="rect">
            <a:avLst/>
          </a:prstGeom>
          <a:noFill/>
          <a:ln w="9525">
            <a:noFill/>
            <a:miter lim="800000"/>
            <a:headEnd/>
            <a:tailEnd/>
          </a:ln>
        </p:spPr>
      </p:pic>
      <p:pic>
        <p:nvPicPr>
          <p:cNvPr id="9220" name="Picture 7" descr="C:\Documents and Settings\Frances Porter\My Documents\My Pictures\Antony Gormley\Antony Gormley Event Horizon 2.jpg"/>
          <p:cNvPicPr>
            <a:picLocks noChangeAspect="1" noChangeArrowheads="1"/>
          </p:cNvPicPr>
          <p:nvPr/>
        </p:nvPicPr>
        <p:blipFill>
          <a:blip r:embed="rId3" cstate="print"/>
          <a:srcRect/>
          <a:stretch>
            <a:fillRect/>
          </a:stretch>
        </p:blipFill>
        <p:spPr bwMode="auto">
          <a:xfrm>
            <a:off x="4572000" y="3733800"/>
            <a:ext cx="3657600" cy="2706688"/>
          </a:xfrm>
          <a:prstGeom prst="rect">
            <a:avLst/>
          </a:prstGeom>
          <a:noFill/>
          <a:ln w="9525">
            <a:noFill/>
            <a:miter lim="800000"/>
            <a:headEnd/>
            <a:tailEnd/>
          </a:ln>
        </p:spPr>
      </p:pic>
      <p:sp>
        <p:nvSpPr>
          <p:cNvPr id="9221" name="Text Box 8"/>
          <p:cNvSpPr txBox="1">
            <a:spLocks noChangeArrowheads="1"/>
          </p:cNvSpPr>
          <p:nvPr/>
        </p:nvSpPr>
        <p:spPr bwMode="auto">
          <a:xfrm>
            <a:off x="457200" y="914400"/>
            <a:ext cx="3657600" cy="5116513"/>
          </a:xfrm>
          <a:prstGeom prst="rect">
            <a:avLst/>
          </a:prstGeom>
          <a:noFill/>
          <a:ln w="9525">
            <a:noFill/>
            <a:miter lim="800000"/>
            <a:headEnd/>
            <a:tailEnd/>
          </a:ln>
        </p:spPr>
        <p:txBody>
          <a:bodyPr>
            <a:spAutoFit/>
          </a:bodyPr>
          <a:lstStyle/>
          <a:p>
            <a:r>
              <a:rPr lang="en-GB" sz="2200" dirty="0"/>
              <a:t>This was a large-scale</a:t>
            </a:r>
          </a:p>
          <a:p>
            <a:r>
              <a:rPr lang="en-GB" sz="2200" dirty="0"/>
              <a:t>project.  </a:t>
            </a:r>
            <a:r>
              <a:rPr lang="en-GB" sz="2200" dirty="0" err="1"/>
              <a:t>Gormley</a:t>
            </a:r>
            <a:r>
              <a:rPr lang="en-GB" sz="2200" dirty="0"/>
              <a:t> made 31 life-size bronze male figures and placed them on the rooftops of important buildings across London such as the National Theatre, the Shell Centre and Waterloo bridge.</a:t>
            </a:r>
          </a:p>
          <a:p>
            <a:r>
              <a:rPr lang="en-GB" sz="2200" dirty="0"/>
              <a:t>They were meant to advertise his exhibition at the Haywood Gallery, but have proved popular with people and may stay!</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Frances Porter\My Documents\My Pictures\Antony Gormley\Antony Gormley Allotment.jpg"/>
          <p:cNvPicPr>
            <a:picLocks noChangeAspect="1" noChangeArrowheads="1"/>
          </p:cNvPicPr>
          <p:nvPr/>
        </p:nvPicPr>
        <p:blipFill>
          <a:blip r:embed="rId2" cstate="print"/>
          <a:srcRect/>
          <a:stretch>
            <a:fillRect/>
          </a:stretch>
        </p:blipFill>
        <p:spPr bwMode="auto">
          <a:xfrm>
            <a:off x="683568" y="404664"/>
            <a:ext cx="4181475" cy="2986088"/>
          </a:xfrm>
          <a:prstGeom prst="rect">
            <a:avLst/>
          </a:prstGeom>
          <a:noFill/>
          <a:ln w="9525">
            <a:noFill/>
            <a:miter lim="800000"/>
            <a:headEnd/>
            <a:tailEnd/>
          </a:ln>
        </p:spPr>
      </p:pic>
      <p:sp>
        <p:nvSpPr>
          <p:cNvPr id="11267" name="Text Box 3"/>
          <p:cNvSpPr txBox="1">
            <a:spLocks noChangeArrowheads="1"/>
          </p:cNvSpPr>
          <p:nvPr/>
        </p:nvSpPr>
        <p:spPr bwMode="auto">
          <a:xfrm>
            <a:off x="2346325" y="4237038"/>
            <a:ext cx="6200775" cy="822325"/>
          </a:xfrm>
          <a:prstGeom prst="rect">
            <a:avLst/>
          </a:prstGeom>
          <a:noFill/>
          <a:ln w="9525">
            <a:noFill/>
            <a:miter lim="800000"/>
            <a:headEnd/>
            <a:tailEnd/>
          </a:ln>
        </p:spPr>
        <p:txBody>
          <a:bodyPr wrap="none">
            <a:spAutoFit/>
          </a:bodyPr>
          <a:lstStyle/>
          <a:p>
            <a:r>
              <a:rPr lang="en-GB"/>
              <a:t>‘Allotment’ shows a collection of cube-like </a:t>
            </a:r>
          </a:p>
          <a:p>
            <a:r>
              <a:rPr lang="en-GB"/>
              <a:t>figures.</a:t>
            </a:r>
          </a:p>
        </p:txBody>
      </p:sp>
      <p:sp>
        <p:nvSpPr>
          <p:cNvPr id="4" name="TextBox 3"/>
          <p:cNvSpPr txBox="1"/>
          <p:nvPr/>
        </p:nvSpPr>
        <p:spPr>
          <a:xfrm>
            <a:off x="971600" y="3717032"/>
            <a:ext cx="2759089" cy="461665"/>
          </a:xfrm>
          <a:prstGeom prst="rect">
            <a:avLst/>
          </a:prstGeom>
          <a:noFill/>
        </p:spPr>
        <p:txBody>
          <a:bodyPr wrap="none" rtlCol="0">
            <a:spAutoFit/>
          </a:bodyPr>
          <a:lstStyle/>
          <a:p>
            <a:r>
              <a:rPr lang="en-GB" b="1" dirty="0" smtClean="0"/>
              <a:t>Other Sculptures</a:t>
            </a:r>
            <a:endParaRPr lang="en-GB" b="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Frances Porter\My Documents\My Pictures\Antony Gormley\Antony Gormley Domain Field figures.jpg"/>
          <p:cNvPicPr>
            <a:picLocks noChangeAspect="1" noChangeArrowheads="1"/>
          </p:cNvPicPr>
          <p:nvPr/>
        </p:nvPicPr>
        <p:blipFill>
          <a:blip r:embed="rId2" cstate="print"/>
          <a:srcRect/>
          <a:stretch>
            <a:fillRect/>
          </a:stretch>
        </p:blipFill>
        <p:spPr bwMode="auto">
          <a:xfrm>
            <a:off x="3124200" y="152400"/>
            <a:ext cx="4419600" cy="3157538"/>
          </a:xfrm>
          <a:prstGeom prst="rect">
            <a:avLst/>
          </a:prstGeom>
          <a:noFill/>
          <a:ln w="9525">
            <a:noFill/>
            <a:miter lim="800000"/>
            <a:headEnd/>
            <a:tailEnd/>
          </a:ln>
        </p:spPr>
      </p:pic>
      <p:pic>
        <p:nvPicPr>
          <p:cNvPr id="12291" name="Picture 3" descr="C:\Documents and Settings\Frances Porter\My Documents\My Pictures\Antony Gormley\Antony Gormley Domain LXIII Alyson Wilson 2007.jpg"/>
          <p:cNvPicPr>
            <a:picLocks noChangeAspect="1" noChangeArrowheads="1"/>
          </p:cNvPicPr>
          <p:nvPr/>
        </p:nvPicPr>
        <p:blipFill>
          <a:blip r:embed="rId3" cstate="print"/>
          <a:srcRect/>
          <a:stretch>
            <a:fillRect/>
          </a:stretch>
        </p:blipFill>
        <p:spPr bwMode="auto">
          <a:xfrm>
            <a:off x="381000" y="3733800"/>
            <a:ext cx="1763713" cy="2590800"/>
          </a:xfrm>
          <a:prstGeom prst="rect">
            <a:avLst/>
          </a:prstGeom>
          <a:noFill/>
          <a:ln w="9525">
            <a:noFill/>
            <a:miter lim="800000"/>
            <a:headEnd/>
            <a:tailEnd/>
          </a:ln>
        </p:spPr>
      </p:pic>
      <p:pic>
        <p:nvPicPr>
          <p:cNvPr id="12292" name="Picture 4" descr="C:\Documents and Settings\Frances Porter\My Documents\My Pictures\Antony Gormley\Antony Gormley Domain LXV.jpg"/>
          <p:cNvPicPr>
            <a:picLocks noChangeAspect="1" noChangeArrowheads="1"/>
          </p:cNvPicPr>
          <p:nvPr/>
        </p:nvPicPr>
        <p:blipFill>
          <a:blip r:embed="rId4" cstate="print"/>
          <a:srcRect/>
          <a:stretch>
            <a:fillRect/>
          </a:stretch>
        </p:blipFill>
        <p:spPr bwMode="auto">
          <a:xfrm>
            <a:off x="381000" y="152400"/>
            <a:ext cx="2376488" cy="3167063"/>
          </a:xfrm>
          <a:prstGeom prst="rect">
            <a:avLst/>
          </a:prstGeom>
          <a:noFill/>
          <a:ln w="9525">
            <a:noFill/>
            <a:miter lim="800000"/>
            <a:headEnd/>
            <a:tailEnd/>
          </a:ln>
        </p:spPr>
      </p:pic>
      <p:pic>
        <p:nvPicPr>
          <p:cNvPr id="12293" name="Picture 5" descr="C:\Documents and Settings\Frances Porter\My Documents\My Pictures\Antony Gormley\Antony Gormley Domain LXVII.jpg"/>
          <p:cNvPicPr>
            <a:picLocks noChangeAspect="1" noChangeArrowheads="1"/>
          </p:cNvPicPr>
          <p:nvPr/>
        </p:nvPicPr>
        <p:blipFill>
          <a:blip r:embed="rId5" cstate="print"/>
          <a:srcRect/>
          <a:stretch>
            <a:fillRect/>
          </a:stretch>
        </p:blipFill>
        <p:spPr bwMode="auto">
          <a:xfrm>
            <a:off x="6686550" y="3581400"/>
            <a:ext cx="2170113" cy="2895600"/>
          </a:xfrm>
          <a:prstGeom prst="rect">
            <a:avLst/>
          </a:prstGeom>
          <a:noFill/>
          <a:ln w="9525">
            <a:noFill/>
            <a:miter lim="800000"/>
            <a:headEnd/>
            <a:tailEnd/>
          </a:ln>
        </p:spPr>
      </p:pic>
      <p:sp>
        <p:nvSpPr>
          <p:cNvPr id="12294" name="Text Box 7"/>
          <p:cNvSpPr txBox="1">
            <a:spLocks noChangeArrowheads="1"/>
          </p:cNvSpPr>
          <p:nvPr/>
        </p:nvSpPr>
        <p:spPr bwMode="auto">
          <a:xfrm>
            <a:off x="2627785" y="3717032"/>
            <a:ext cx="3816424" cy="1938992"/>
          </a:xfrm>
          <a:prstGeom prst="rect">
            <a:avLst/>
          </a:prstGeom>
          <a:noFill/>
          <a:ln w="9525">
            <a:noFill/>
            <a:miter lim="800000"/>
            <a:headEnd/>
            <a:tailEnd/>
          </a:ln>
        </p:spPr>
        <p:txBody>
          <a:bodyPr wrap="square">
            <a:spAutoFit/>
          </a:bodyPr>
          <a:lstStyle/>
          <a:p>
            <a:r>
              <a:rPr lang="en-GB" dirty="0"/>
              <a:t>In ‘Domain Field’, Antony </a:t>
            </a:r>
          </a:p>
          <a:p>
            <a:r>
              <a:rPr lang="en-GB" dirty="0" err="1"/>
              <a:t>Gormley</a:t>
            </a:r>
            <a:r>
              <a:rPr lang="en-GB" dirty="0"/>
              <a:t> used plaster </a:t>
            </a:r>
            <a:r>
              <a:rPr lang="en-GB" dirty="0" smtClean="0"/>
              <a:t>moulds from </a:t>
            </a:r>
            <a:r>
              <a:rPr lang="en-GB" dirty="0"/>
              <a:t>the bodies of 284 </a:t>
            </a:r>
            <a:r>
              <a:rPr lang="en-GB" dirty="0" smtClean="0"/>
              <a:t>volunteers </a:t>
            </a:r>
            <a:r>
              <a:rPr lang="en-GB" dirty="0"/>
              <a:t>to create his </a:t>
            </a:r>
            <a:r>
              <a:rPr lang="en-GB" dirty="0" smtClean="0"/>
              <a:t>figures</a:t>
            </a:r>
            <a:r>
              <a:rPr lang="en-GB" dirty="0"/>
              <a: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Frances Porter\My Documents\My Pictures\Antony Gormley\Antony Gormley.jpg"/>
          <p:cNvPicPr>
            <a:picLocks noChangeAspect="1" noChangeArrowheads="1"/>
          </p:cNvPicPr>
          <p:nvPr/>
        </p:nvPicPr>
        <p:blipFill>
          <a:blip r:embed="rId2" cstate="print"/>
          <a:srcRect/>
          <a:stretch>
            <a:fillRect/>
          </a:stretch>
        </p:blipFill>
        <p:spPr bwMode="auto">
          <a:xfrm>
            <a:off x="381000" y="228600"/>
            <a:ext cx="3429000" cy="2698750"/>
          </a:xfrm>
          <a:prstGeom prst="rect">
            <a:avLst/>
          </a:prstGeom>
          <a:noFill/>
          <a:ln w="9525">
            <a:noFill/>
            <a:miter lim="800000"/>
            <a:headEnd/>
            <a:tailEnd/>
          </a:ln>
        </p:spPr>
      </p:pic>
      <p:pic>
        <p:nvPicPr>
          <p:cNvPr id="13315" name="Picture 3" descr="C:\Documents and Settings\Frances Porter\My Documents\My Pictures\Antony Gormley\Antony Gormley Field.jpg"/>
          <p:cNvPicPr>
            <a:picLocks noChangeAspect="1" noChangeArrowheads="1"/>
          </p:cNvPicPr>
          <p:nvPr/>
        </p:nvPicPr>
        <p:blipFill>
          <a:blip r:embed="rId3" cstate="print"/>
          <a:srcRect/>
          <a:stretch>
            <a:fillRect/>
          </a:stretch>
        </p:blipFill>
        <p:spPr bwMode="auto">
          <a:xfrm>
            <a:off x="5410200" y="3810000"/>
            <a:ext cx="2743200" cy="2663825"/>
          </a:xfrm>
          <a:prstGeom prst="rect">
            <a:avLst/>
          </a:prstGeom>
          <a:noFill/>
          <a:ln w="9525">
            <a:noFill/>
            <a:miter lim="800000"/>
            <a:headEnd/>
            <a:tailEnd/>
          </a:ln>
        </p:spPr>
      </p:pic>
      <p:pic>
        <p:nvPicPr>
          <p:cNvPr id="13316" name="Picture 4" descr="C:\Documents and Settings\Frances Porter\My Documents\My Pictures\Antony Gormley\Antony Gormley Field 2.jpg"/>
          <p:cNvPicPr>
            <a:picLocks noChangeAspect="1" noChangeArrowheads="1"/>
          </p:cNvPicPr>
          <p:nvPr/>
        </p:nvPicPr>
        <p:blipFill>
          <a:blip r:embed="rId4" cstate="print"/>
          <a:srcRect/>
          <a:stretch>
            <a:fillRect/>
          </a:stretch>
        </p:blipFill>
        <p:spPr bwMode="auto">
          <a:xfrm>
            <a:off x="381000" y="3352800"/>
            <a:ext cx="3429000" cy="2819400"/>
          </a:xfrm>
          <a:prstGeom prst="rect">
            <a:avLst/>
          </a:prstGeom>
          <a:noFill/>
          <a:ln w="9525">
            <a:noFill/>
            <a:miter lim="800000"/>
            <a:headEnd/>
            <a:tailEnd/>
          </a:ln>
        </p:spPr>
      </p:pic>
      <p:pic>
        <p:nvPicPr>
          <p:cNvPr id="13317" name="Picture 5" descr="C:\Documents and Settings\Frances Porter\My Documents\My Pictures\Antony Gormley\Antony Gormley Field 3.jpg"/>
          <p:cNvPicPr>
            <a:picLocks noChangeAspect="1" noChangeArrowheads="1"/>
          </p:cNvPicPr>
          <p:nvPr/>
        </p:nvPicPr>
        <p:blipFill>
          <a:blip r:embed="rId5" cstate="print"/>
          <a:srcRect/>
          <a:stretch>
            <a:fillRect/>
          </a:stretch>
        </p:blipFill>
        <p:spPr bwMode="auto">
          <a:xfrm>
            <a:off x="4038600" y="228600"/>
            <a:ext cx="2438400" cy="1893888"/>
          </a:xfrm>
          <a:prstGeom prst="rect">
            <a:avLst/>
          </a:prstGeom>
          <a:noFill/>
          <a:ln w="9525">
            <a:noFill/>
            <a:miter lim="800000"/>
            <a:headEnd/>
            <a:tailEnd/>
          </a:ln>
        </p:spPr>
      </p:pic>
      <p:sp>
        <p:nvSpPr>
          <p:cNvPr id="13318" name="Text Box 6"/>
          <p:cNvSpPr txBox="1">
            <a:spLocks noChangeArrowheads="1"/>
          </p:cNvSpPr>
          <p:nvPr/>
        </p:nvSpPr>
        <p:spPr bwMode="auto">
          <a:xfrm>
            <a:off x="4175125" y="2379663"/>
            <a:ext cx="4759325" cy="1311275"/>
          </a:xfrm>
          <a:prstGeom prst="rect">
            <a:avLst/>
          </a:prstGeom>
          <a:noFill/>
          <a:ln w="9525">
            <a:noFill/>
            <a:miter lim="800000"/>
            <a:headEnd/>
            <a:tailEnd/>
          </a:ln>
        </p:spPr>
        <p:txBody>
          <a:bodyPr wrap="none">
            <a:spAutoFit/>
          </a:bodyPr>
          <a:lstStyle/>
          <a:p>
            <a:r>
              <a:rPr lang="en-GB" sz="2000" dirty="0"/>
              <a:t>‘Field for the British Isles’ is one work</a:t>
            </a:r>
          </a:p>
          <a:p>
            <a:r>
              <a:rPr lang="en-GB" sz="2000" dirty="0"/>
              <a:t>which doesn’t feature a mould of</a:t>
            </a:r>
          </a:p>
          <a:p>
            <a:r>
              <a:rPr lang="en-GB" sz="2000" dirty="0" err="1"/>
              <a:t>Gormley’s</a:t>
            </a:r>
            <a:r>
              <a:rPr lang="en-GB" sz="2000" dirty="0"/>
              <a:t> body!  </a:t>
            </a:r>
            <a:r>
              <a:rPr lang="en-GB" sz="2000" dirty="0" smtClean="0"/>
              <a:t>It is </a:t>
            </a:r>
            <a:r>
              <a:rPr lang="en-GB" sz="2000" dirty="0"/>
              <a:t>a collection of </a:t>
            </a:r>
          </a:p>
          <a:p>
            <a:r>
              <a:rPr lang="en-GB" sz="2000" dirty="0"/>
              <a:t>40,000 small clay figures!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4301656" y="2348880"/>
            <a:ext cx="4302791" cy="2916592"/>
          </a:xfrm>
          <a:prstGeom prst="roundRect">
            <a:avLst>
              <a:gd name="adj" fmla="val 569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rIns="432000" rtlCol="0" anchor="ctr"/>
          <a:lstStyle/>
          <a:p>
            <a:pPr marL="228600" lvl="0" indent="-114300">
              <a:lnSpc>
                <a:spcPct val="90000"/>
              </a:lnSpc>
              <a:buClr>
                <a:srgbClr val="1C1C1C"/>
              </a:buClr>
              <a:buSzPts val="1800"/>
            </a:pPr>
            <a:r>
              <a:rPr lang="en-GB" sz="1600" dirty="0">
                <a:solidFill>
                  <a:schemeClr val="tx1"/>
                </a:solidFill>
                <a:latin typeface="Comic Sans MS" panose="030F0702030302020204" pitchFamily="66" charset="0"/>
                <a:sym typeface="NTR"/>
              </a:rPr>
              <a:t>This</a:t>
            </a:r>
            <a:r>
              <a:rPr lang="en-GB" sz="1600" dirty="0">
                <a:solidFill>
                  <a:schemeClr val="bg1"/>
                </a:solidFill>
                <a:latin typeface="Comic Sans MS" panose="030F0702030302020204" pitchFamily="66" charset="0"/>
                <a:sym typeface="NTR"/>
              </a:rPr>
              <a:t> </a:t>
            </a:r>
            <a:r>
              <a:rPr lang="en-GB" sz="1600" dirty="0">
                <a:solidFill>
                  <a:schemeClr val="tx1"/>
                </a:solidFill>
                <a:latin typeface="Comic Sans MS" panose="030F0702030302020204" pitchFamily="66" charset="0"/>
                <a:sym typeface="NTR"/>
              </a:rPr>
              <a:t>sculpture is called Exposure,</a:t>
            </a:r>
          </a:p>
          <a:p>
            <a:pPr marL="228600" lvl="0" indent="-114300">
              <a:lnSpc>
                <a:spcPct val="90000"/>
              </a:lnSpc>
              <a:buClr>
                <a:srgbClr val="1C1C1C"/>
              </a:buClr>
              <a:buSzPts val="1800"/>
            </a:pPr>
            <a:r>
              <a:rPr lang="en-GB" sz="1600" dirty="0">
                <a:solidFill>
                  <a:schemeClr val="tx1"/>
                </a:solidFill>
                <a:latin typeface="Comic Sans MS" panose="030F0702030302020204" pitchFamily="66" charset="0"/>
                <a:sym typeface="NTR"/>
              </a:rPr>
              <a:t>it is in </a:t>
            </a:r>
            <a:r>
              <a:rPr lang="en-GB" sz="1600" dirty="0" err="1">
                <a:solidFill>
                  <a:schemeClr val="tx1"/>
                </a:solidFill>
                <a:latin typeface="Comic Sans MS" panose="030F0702030302020204" pitchFamily="66" charset="0"/>
                <a:sym typeface="NTR"/>
              </a:rPr>
              <a:t>Lelystad</a:t>
            </a:r>
            <a:r>
              <a:rPr lang="en-GB" sz="1600" dirty="0">
                <a:solidFill>
                  <a:schemeClr val="tx1"/>
                </a:solidFill>
                <a:latin typeface="Comic Sans MS" panose="030F0702030302020204" pitchFamily="66" charset="0"/>
                <a:sym typeface="NTR"/>
              </a:rPr>
              <a:t>, the Netherlands.</a:t>
            </a:r>
          </a:p>
          <a:p>
            <a:pPr marL="228600" lvl="0" indent="-114300">
              <a:lnSpc>
                <a:spcPct val="90000"/>
              </a:lnSpc>
              <a:buClr>
                <a:srgbClr val="1C1C1C"/>
              </a:buClr>
              <a:buSzPts val="1800"/>
            </a:pPr>
            <a:r>
              <a:rPr lang="en-GB" sz="1600" dirty="0">
                <a:solidFill>
                  <a:schemeClr val="tx1"/>
                </a:solidFill>
                <a:latin typeface="Comic Sans MS" panose="030F0702030302020204" pitchFamily="66" charset="0"/>
                <a:sym typeface="NTR"/>
              </a:rPr>
              <a:t>It took six years to build.</a:t>
            </a:r>
          </a:p>
          <a:p>
            <a:pPr marL="228600" lvl="0" indent="-114300">
              <a:lnSpc>
                <a:spcPct val="90000"/>
              </a:lnSpc>
              <a:buClr>
                <a:srgbClr val="1C1C1C"/>
              </a:buClr>
              <a:buSzPts val="1800"/>
            </a:pPr>
            <a:endParaRPr lang="en-GB" sz="1600" dirty="0">
              <a:solidFill>
                <a:schemeClr val="tx1"/>
              </a:solidFill>
              <a:latin typeface="Comic Sans MS" panose="030F0702030302020204" pitchFamily="66" charset="0"/>
            </a:endParaRPr>
          </a:p>
          <a:p>
            <a:pPr marL="228600" lvl="0" indent="-114300">
              <a:lnSpc>
                <a:spcPct val="90000"/>
              </a:lnSpc>
              <a:buClr>
                <a:srgbClr val="1C1C1C"/>
              </a:buClr>
              <a:buSzPts val="1800"/>
            </a:pPr>
            <a:r>
              <a:rPr lang="en-GB" sz="1600" dirty="0">
                <a:solidFill>
                  <a:schemeClr val="tx1"/>
                </a:solidFill>
                <a:latin typeface="Comic Sans MS" panose="030F0702030302020204" pitchFamily="66" charset="0"/>
                <a:sym typeface="NTR"/>
              </a:rPr>
              <a:t>Antony has said that this</a:t>
            </a:r>
          </a:p>
          <a:p>
            <a:pPr marL="228600" lvl="0" indent="-114300">
              <a:lnSpc>
                <a:spcPct val="90000"/>
              </a:lnSpc>
              <a:buClr>
                <a:srgbClr val="1C1C1C"/>
              </a:buClr>
              <a:buSzPts val="1800"/>
            </a:pPr>
            <a:r>
              <a:rPr lang="en-GB" sz="1600" dirty="0">
                <a:solidFill>
                  <a:schemeClr val="tx1"/>
                </a:solidFill>
                <a:latin typeface="Comic Sans MS" panose="030F0702030302020204" pitchFamily="66" charset="0"/>
                <a:sym typeface="NTR"/>
              </a:rPr>
              <a:t>sculpture is meant to react with</a:t>
            </a:r>
          </a:p>
          <a:p>
            <a:pPr marL="228600" lvl="0" indent="-114300">
              <a:lnSpc>
                <a:spcPct val="90000"/>
              </a:lnSpc>
              <a:buClr>
                <a:srgbClr val="1C1C1C"/>
              </a:buClr>
              <a:buSzPts val="1800"/>
            </a:pPr>
            <a:r>
              <a:rPr lang="en-GB" sz="1600" dirty="0">
                <a:solidFill>
                  <a:schemeClr val="tx1"/>
                </a:solidFill>
                <a:latin typeface="Comic Sans MS" panose="030F0702030302020204" pitchFamily="66" charset="0"/>
                <a:sym typeface="NTR"/>
              </a:rPr>
              <a:t>the environment around it over a</a:t>
            </a:r>
          </a:p>
          <a:p>
            <a:pPr marL="228600" lvl="0" indent="-114300">
              <a:lnSpc>
                <a:spcPct val="90000"/>
              </a:lnSpc>
              <a:buClr>
                <a:srgbClr val="1C1C1C"/>
              </a:buClr>
              <a:buSzPts val="1800"/>
            </a:pPr>
            <a:r>
              <a:rPr lang="en-GB" sz="1600" dirty="0">
                <a:solidFill>
                  <a:schemeClr val="tx1"/>
                </a:solidFill>
                <a:latin typeface="Comic Sans MS" panose="030F0702030302020204" pitchFamily="66" charset="0"/>
                <a:sym typeface="NTR"/>
              </a:rPr>
              <a:t>long period of time. With rising</a:t>
            </a:r>
          </a:p>
          <a:p>
            <a:pPr marL="228600" lvl="0" indent="-114300">
              <a:lnSpc>
                <a:spcPct val="90000"/>
              </a:lnSpc>
              <a:buClr>
                <a:srgbClr val="1C1C1C"/>
              </a:buClr>
              <a:buSzPts val="1800"/>
            </a:pPr>
            <a:r>
              <a:rPr lang="en-GB" sz="1600" dirty="0">
                <a:solidFill>
                  <a:schemeClr val="tx1"/>
                </a:solidFill>
                <a:latin typeface="Comic Sans MS" panose="030F0702030302020204" pitchFamily="66" charset="0"/>
                <a:sym typeface="NTR"/>
              </a:rPr>
              <a:t>sea levels, Exposure will be slowly</a:t>
            </a:r>
          </a:p>
          <a:p>
            <a:pPr marL="228600" lvl="0" indent="-114300">
              <a:lnSpc>
                <a:spcPct val="90000"/>
              </a:lnSpc>
              <a:buClr>
                <a:srgbClr val="1C1C1C"/>
              </a:buClr>
              <a:buSzPts val="1800"/>
            </a:pPr>
            <a:r>
              <a:rPr lang="en-GB" sz="1600" dirty="0">
                <a:solidFill>
                  <a:schemeClr val="tx1"/>
                </a:solidFill>
                <a:latin typeface="Comic Sans MS" panose="030F0702030302020204" pitchFamily="66" charset="0"/>
                <a:sym typeface="NTR"/>
              </a:rPr>
              <a:t>buried.</a:t>
            </a:r>
          </a:p>
        </p:txBody>
      </p:sp>
      <p:sp>
        <p:nvSpPr>
          <p:cNvPr id="21" name="Title 20"/>
          <p:cNvSpPr>
            <a:spLocks noGrp="1"/>
          </p:cNvSpPr>
          <p:nvPr>
            <p:ph type="title"/>
          </p:nvPr>
        </p:nvSpPr>
        <p:spPr>
          <a:xfrm>
            <a:off x="437322" y="765175"/>
            <a:ext cx="8244715" cy="817135"/>
          </a:xfrm>
          <a:solidFill>
            <a:schemeClr val="bg1"/>
          </a:solidFill>
        </p:spPr>
        <p:txBody>
          <a:bodyPr/>
          <a:lstStyle/>
          <a:p>
            <a:r>
              <a:rPr lang="en-GB" sz="3600" dirty="0">
                <a:solidFill>
                  <a:schemeClr val="tx1"/>
                </a:solidFill>
                <a:latin typeface="Comic Sans MS" panose="030F0702030302020204" pitchFamily="66" charset="0"/>
              </a:rPr>
              <a:t>Exposure</a:t>
            </a:r>
          </a:p>
        </p:txBody>
      </p:sp>
      <p:pic>
        <p:nvPicPr>
          <p:cNvPr id="3074" name="Picture 2" descr="File:20140612 Exposure1 door Antony Gormley Lelystad.jpg"/>
          <p:cNvPicPr>
            <a:picLocks noChangeAspect="1" noChangeArrowheads="1"/>
          </p:cNvPicPr>
          <p:nvPr/>
        </p:nvPicPr>
        <p:blipFill rotWithShape="1">
          <a:blip r:embed="rId2">
            <a:extLst>
              <a:ext uri="{28A0092B-C50C-407E-A947-70E740481C1C}">
                <a14:useLocalDpi xmlns:a14="http://schemas.microsoft.com/office/drawing/2010/main" val="0"/>
              </a:ext>
            </a:extLst>
          </a:blip>
          <a:srcRect l="27641" r="14431" b="8715"/>
          <a:stretch/>
        </p:blipFill>
        <p:spPr bwMode="auto">
          <a:xfrm>
            <a:off x="755650" y="1582310"/>
            <a:ext cx="3816349" cy="4510515"/>
          </a:xfrm>
          <a:prstGeom prst="rect">
            <a:avLst/>
          </a:prstGeom>
          <a:noFill/>
          <a:extLst>
            <a:ext uri="{909E8E84-426E-40DD-AFC4-6F175D3DCCD1}">
              <a14:hiddenFill xmlns:a14="http://schemas.microsoft.com/office/drawing/2010/main">
                <a:solidFill>
                  <a:srgbClr val="FFFFFF"/>
                </a:solidFill>
              </a14:hiddenFill>
            </a:ext>
          </a:extLst>
        </p:spPr>
      </p:pic>
      <p:sp>
        <p:nvSpPr>
          <p:cNvPr id="9" name="Rounded Rectangle 8"/>
          <p:cNvSpPr/>
          <p:nvPr/>
        </p:nvSpPr>
        <p:spPr>
          <a:xfrm>
            <a:off x="755650" y="5474949"/>
            <a:ext cx="7632700" cy="617875"/>
          </a:xfrm>
          <a:prstGeom prst="roundRect">
            <a:avLst>
              <a:gd name="adj" fmla="val 18586"/>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108000" bIns="108000" rtlCol="0" anchor="ctr">
            <a:noAutofit/>
          </a:bodyPr>
          <a:lstStyle/>
          <a:p>
            <a:pPr marL="228600" indent="-114300" algn="ctr">
              <a:lnSpc>
                <a:spcPct val="90000"/>
              </a:lnSpc>
              <a:buClr>
                <a:srgbClr val="1C1C1C"/>
              </a:buClr>
              <a:buSzPts val="1800"/>
            </a:pPr>
            <a:r>
              <a:rPr lang="en-GB" sz="1600" b="1" dirty="0">
                <a:solidFill>
                  <a:schemeClr val="tx1"/>
                </a:solidFill>
                <a:latin typeface="Comic Sans MS" panose="030F0702030302020204" pitchFamily="66" charset="0"/>
              </a:rPr>
              <a:t>Did You Know…?</a:t>
            </a:r>
            <a:r>
              <a:rPr lang="en-GB" sz="1600" dirty="0">
                <a:solidFill>
                  <a:schemeClr val="tx1"/>
                </a:solidFill>
                <a:latin typeface="Comic Sans MS" panose="030F0702030302020204" pitchFamily="66" charset="0"/>
              </a:rPr>
              <a:t> </a:t>
            </a:r>
          </a:p>
          <a:p>
            <a:pPr marL="228600" lvl="0" indent="-114300" algn="ctr">
              <a:lnSpc>
                <a:spcPct val="90000"/>
              </a:lnSpc>
              <a:buClr>
                <a:srgbClr val="1C1C1C"/>
              </a:buClr>
              <a:buSzPts val="1800"/>
            </a:pPr>
            <a:r>
              <a:rPr lang="en-GB" sz="1600" dirty="0">
                <a:solidFill>
                  <a:schemeClr val="tx1"/>
                </a:solidFill>
                <a:latin typeface="Comic Sans MS" panose="030F0702030302020204" pitchFamily="66" charset="0"/>
                <a:sym typeface="NTR"/>
              </a:rPr>
              <a:t>There are 2000 parts to this sculpture, including 5400 bolts.</a:t>
            </a:r>
          </a:p>
        </p:txBody>
      </p:sp>
    </p:spTree>
    <p:extLst>
      <p:ext uri="{BB962C8B-B14F-4D97-AF65-F5344CB8AC3E}">
        <p14:creationId xmlns:p14="http://schemas.microsoft.com/office/powerpoint/2010/main" val="1814568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467544" y="548680"/>
            <a:ext cx="3384376" cy="252028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4139952" y="332656"/>
            <a:ext cx="4352553" cy="2901702"/>
          </a:xfrm>
          <a:prstGeom prst="rect">
            <a:avLst/>
          </a:prstGeom>
          <a:noFill/>
          <a:ln w="9525">
            <a:noFill/>
            <a:miter lim="800000"/>
            <a:headEnd/>
            <a:tailEnd/>
          </a:ln>
        </p:spPr>
      </p:pic>
      <p:sp>
        <p:nvSpPr>
          <p:cNvPr id="4" name="TextBox 3"/>
          <p:cNvSpPr txBox="1"/>
          <p:nvPr/>
        </p:nvSpPr>
        <p:spPr>
          <a:xfrm>
            <a:off x="323528" y="3717032"/>
            <a:ext cx="8208912" cy="1938992"/>
          </a:xfrm>
          <a:prstGeom prst="rect">
            <a:avLst/>
          </a:prstGeom>
          <a:noFill/>
        </p:spPr>
        <p:txBody>
          <a:bodyPr wrap="square" rtlCol="0">
            <a:spAutoFit/>
          </a:bodyPr>
          <a:lstStyle/>
          <a:p>
            <a:r>
              <a:rPr lang="en-GB" dirty="0" smtClean="0"/>
              <a:t>Antony </a:t>
            </a:r>
            <a:r>
              <a:rPr lang="en-GB" dirty="0" err="1" smtClean="0"/>
              <a:t>Gormley</a:t>
            </a:r>
            <a:r>
              <a:rPr lang="en-GB" dirty="0" smtClean="0"/>
              <a:t> continues to be interested in the human</a:t>
            </a:r>
          </a:p>
          <a:p>
            <a:r>
              <a:rPr lang="en-GB" dirty="0" smtClean="0"/>
              <a:t>Figure and his most recent work has been these large figures placed high up in the mountains in Austria.</a:t>
            </a:r>
          </a:p>
          <a:p>
            <a:r>
              <a:rPr lang="en-GB" dirty="0" smtClean="0"/>
              <a:t>Antony once said that “Art is the means by which we communicate what it feels like to be alive”.</a:t>
            </a:r>
            <a:endParaRPr lang="en-GB" dirty="0"/>
          </a:p>
        </p:txBody>
      </p:sp>
    </p:spTree>
  </p:cSld>
  <p:clrMapOvr>
    <a:masterClrMapping/>
  </p:clrMapOvr>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284</TotalTime>
  <Words>559</Words>
  <Application>Microsoft Office PowerPoint</Application>
  <PresentationFormat>On-screen Show (4:3)</PresentationFormat>
  <Paragraphs>69</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PowerPoint Presentation</vt:lpstr>
      <vt:lpstr>‘Bed’, Antony Gormley 1980-1981</vt:lpstr>
      <vt:lpstr>PowerPoint Presentation</vt:lpstr>
      <vt:lpstr>PowerPoint Presentation</vt:lpstr>
      <vt:lpstr>PowerPoint Presentation</vt:lpstr>
      <vt:lpstr>PowerPoint Presentation</vt:lpstr>
      <vt:lpstr>PowerPoint Presentation</vt:lpstr>
      <vt:lpstr>Exposure</vt:lpstr>
      <vt:lpstr>PowerPoint Presentation</vt:lpstr>
    </vt:vector>
  </TitlesOfParts>
  <Company>St. Wilfrid's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Frances Porter</dc:creator>
  <cp:lastModifiedBy>Steve Pring</cp:lastModifiedBy>
  <cp:revision>17</cp:revision>
  <dcterms:created xsi:type="dcterms:W3CDTF">2009-02-03T15:18:27Z</dcterms:created>
  <dcterms:modified xsi:type="dcterms:W3CDTF">2020-05-30T07:52:42Z</dcterms:modified>
</cp:coreProperties>
</file>