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636" r:id="rId2"/>
    <p:sldId id="641" r:id="rId3"/>
    <p:sldId id="642" r:id="rId4"/>
    <p:sldId id="643" r:id="rId5"/>
    <p:sldId id="644" r:id="rId6"/>
    <p:sldId id="645" r:id="rId7"/>
    <p:sldId id="646" r:id="rId8"/>
    <p:sldId id="680" r:id="rId9"/>
    <p:sldId id="648" r:id="rId10"/>
    <p:sldId id="649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47C1"/>
    <a:srgbClr val="8064A1"/>
    <a:srgbClr val="8D4721"/>
    <a:srgbClr val="50187E"/>
    <a:srgbClr val="FC4F05"/>
    <a:srgbClr val="FD9808"/>
    <a:srgbClr val="F4F2D7"/>
    <a:srgbClr val="2583AD"/>
    <a:srgbClr val="A95B12"/>
    <a:srgbClr val="EBE6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6" autoAdjust="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1152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08CDAC-E87C-884D-B9E4-6F56702A4ECB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D89D50-1F89-BD44-8B06-E00505041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287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E10A6-E90E-F140-9A58-6D61024B94AB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BF3D-2D85-8F49-831F-7F2DB1C39B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373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E10A6-E90E-F140-9A58-6D61024B94AB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BF3D-2D85-8F49-831F-7F2DB1C39B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826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E10A6-E90E-F140-9A58-6D61024B94AB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BF3D-2D85-8F49-831F-7F2DB1C39B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010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E10A6-E90E-F140-9A58-6D61024B94AB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BF3D-2D85-8F49-831F-7F2DB1C39B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242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E10A6-E90E-F140-9A58-6D61024B94AB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BF3D-2D85-8F49-831F-7F2DB1C39B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287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E10A6-E90E-F140-9A58-6D61024B94AB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BF3D-2D85-8F49-831F-7F2DB1C39B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544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E10A6-E90E-F140-9A58-6D61024B94AB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BF3D-2D85-8F49-831F-7F2DB1C39B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14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E10A6-E90E-F140-9A58-6D61024B94AB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BF3D-2D85-8F49-831F-7F2DB1C39B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16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E10A6-E90E-F140-9A58-6D61024B94AB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BF3D-2D85-8F49-831F-7F2DB1C39B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9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E10A6-E90E-F140-9A58-6D61024B94AB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BF3D-2D85-8F49-831F-7F2DB1C39B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9715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E10A6-E90E-F140-9A58-6D61024B94AB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BF3D-2D85-8F49-831F-7F2DB1C39B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376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E10A6-E90E-F140-9A58-6D61024B94AB}" type="datetimeFigureOut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0BF3D-2D85-8F49-831F-7F2DB1C39B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063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7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alloped Frame Pink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67122" y="-1162691"/>
            <a:ext cx="6858000" cy="918337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433" y="2132441"/>
            <a:ext cx="8229600" cy="2010099"/>
          </a:xfrm>
        </p:spPr>
        <p:txBody>
          <a:bodyPr>
            <a:noAutofit/>
          </a:bodyPr>
          <a:lstStyle/>
          <a:p>
            <a:r>
              <a:rPr lang="en-US" sz="10600" b="1" dirty="0" smtClean="0">
                <a:latin typeface="XCCW Joined 10a" panose="03050602040000000000" pitchFamily="66" charset="0"/>
                <a:cs typeface="Comic Sans MS"/>
              </a:rPr>
              <a:t/>
            </a:r>
            <a:br>
              <a:rPr lang="en-US" sz="10600" b="1" dirty="0" smtClean="0">
                <a:latin typeface="XCCW Joined 10a" panose="03050602040000000000" pitchFamily="66" charset="0"/>
                <a:cs typeface="Comic Sans MS"/>
              </a:rPr>
            </a:br>
            <a:r>
              <a:rPr lang="en-US" sz="12000" b="1" dirty="0" err="1" smtClean="0">
                <a:latin typeface="XCCW Joined 10a" panose="03050602040000000000" pitchFamily="66" charset="0"/>
                <a:cs typeface="Comic Sans MS"/>
              </a:rPr>
              <a:t>oe</a:t>
            </a:r>
            <a:r>
              <a:rPr lang="en-US" sz="12000" b="1" dirty="0" smtClean="0">
                <a:latin typeface="Comic Sans MS"/>
                <a:cs typeface="Comic Sans MS"/>
              </a:rPr>
              <a:t/>
            </a:r>
            <a:br>
              <a:rPr lang="en-US" sz="12000" b="1" dirty="0" smtClean="0">
                <a:latin typeface="Comic Sans MS"/>
                <a:cs typeface="Comic Sans MS"/>
              </a:rPr>
            </a:br>
            <a:endParaRPr lang="en-US" sz="12000" b="1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67244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lloped Frame Pink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62690" y="-1162690"/>
            <a:ext cx="6858000" cy="9183378"/>
          </a:xfrm>
          <a:prstGeom prst="rect">
            <a:avLst/>
          </a:prstGeom>
        </p:spPr>
      </p:pic>
      <p:pic>
        <p:nvPicPr>
          <p:cNvPr id="11" name="Picture 10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290" y="-91032"/>
            <a:ext cx="1956816" cy="1639824"/>
          </a:xfrm>
          <a:prstGeom prst="rect">
            <a:avLst/>
          </a:prstGeom>
        </p:spPr>
      </p:pic>
      <p:sp>
        <p:nvSpPr>
          <p:cNvPr id="44" name="Title 1"/>
          <p:cNvSpPr txBox="1">
            <a:spLocks/>
          </p:cNvSpPr>
          <p:nvPr/>
        </p:nvSpPr>
        <p:spPr>
          <a:xfrm>
            <a:off x="934290" y="707735"/>
            <a:ext cx="7372133" cy="94982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The rule for </a:t>
            </a:r>
            <a:r>
              <a:rPr lang="en-US" sz="24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digraphs, like </a:t>
            </a:r>
            <a:r>
              <a:rPr lang="en-US" sz="2400" b="1" dirty="0" err="1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ai</a:t>
            </a:r>
            <a:r>
              <a:rPr lang="en-US" sz="24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, </a:t>
            </a:r>
            <a:r>
              <a:rPr lang="en-US" sz="2400" b="1" dirty="0" err="1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ee</a:t>
            </a:r>
            <a:r>
              <a:rPr lang="en-US" sz="24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, </a:t>
            </a:r>
            <a:r>
              <a:rPr lang="en-US" sz="2400" b="1" dirty="0" err="1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oa</a:t>
            </a:r>
            <a:r>
              <a:rPr lang="en-US" sz="2400" b="1" dirty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 </a:t>
            </a:r>
            <a:r>
              <a:rPr lang="en-US" sz="24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and</a:t>
            </a:r>
            <a:r>
              <a:rPr lang="en-US" sz="24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ue</a:t>
            </a:r>
            <a:r>
              <a:rPr lang="en-US" sz="24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,</a:t>
            </a:r>
            <a:r>
              <a:rPr lang="en-US" sz="24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 is…</a:t>
            </a:r>
            <a:endParaRPr lang="en-US" sz="2400" b="1" dirty="0" smtClean="0">
              <a:solidFill>
                <a:srgbClr val="000000"/>
              </a:solidFill>
              <a:latin typeface="XCCW Joined 10a" panose="03050602040000000000" pitchFamily="66" charset="0"/>
              <a:cs typeface="Comic Sans MS"/>
            </a:endParaRPr>
          </a:p>
          <a:p>
            <a:pPr algn="l"/>
            <a:endParaRPr lang="en-US" sz="12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45" name="Title 1"/>
          <p:cNvSpPr txBox="1">
            <a:spLocks/>
          </p:cNvSpPr>
          <p:nvPr/>
        </p:nvSpPr>
        <p:spPr>
          <a:xfrm>
            <a:off x="744512" y="1683118"/>
            <a:ext cx="7299141" cy="3036646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rgbClr val="FF0000"/>
                </a:solidFill>
                <a:latin typeface="XCCW Joined 10a" panose="03050602040000000000" pitchFamily="66" charset="0"/>
                <a:cs typeface="Comic Sans MS"/>
              </a:rPr>
              <a:t>w</a:t>
            </a:r>
            <a:r>
              <a:rPr lang="en-US" sz="4000" b="1" dirty="0" smtClean="0">
                <a:solidFill>
                  <a:srgbClr val="FF0000"/>
                </a:solidFill>
                <a:latin typeface="XCCW Joined 10a" panose="03050602040000000000" pitchFamily="66" charset="0"/>
                <a:cs typeface="Comic Sans MS"/>
              </a:rPr>
              <a:t>hen </a:t>
            </a:r>
            <a:r>
              <a:rPr lang="en-US" sz="4000" b="1" dirty="0" smtClean="0">
                <a:solidFill>
                  <a:srgbClr val="FF0000"/>
                </a:solidFill>
                <a:latin typeface="XCCW Joined 10a" panose="03050602040000000000" pitchFamily="66" charset="0"/>
                <a:cs typeface="Comic Sans MS"/>
              </a:rPr>
              <a:t>2 vowels </a:t>
            </a:r>
            <a:r>
              <a:rPr lang="en-US" sz="4000" b="1" dirty="0" smtClean="0">
                <a:solidFill>
                  <a:srgbClr val="FF0000"/>
                </a:solidFill>
                <a:latin typeface="XCCW Joined 10a" panose="03050602040000000000" pitchFamily="66" charset="0"/>
                <a:cs typeface="Comic Sans MS"/>
              </a:rPr>
              <a:t>join together, </a:t>
            </a:r>
            <a:r>
              <a:rPr lang="en-US" sz="4000" b="1" dirty="0" smtClean="0">
                <a:solidFill>
                  <a:srgbClr val="FF0000"/>
                </a:solidFill>
                <a:latin typeface="XCCW Joined 10a" panose="03050602040000000000" pitchFamily="66" charset="0"/>
                <a:cs typeface="Comic Sans MS"/>
              </a:rPr>
              <a:t>the first does the talking.</a:t>
            </a:r>
            <a:endParaRPr lang="en-US" sz="4000" b="1" dirty="0" smtClean="0">
              <a:solidFill>
                <a:srgbClr val="000000"/>
              </a:solidFill>
              <a:latin typeface="XCCW Joined 10a" panose="03050602040000000000" pitchFamily="66" charset="0"/>
              <a:cs typeface="Comic Sans MS"/>
            </a:endParaRPr>
          </a:p>
          <a:p>
            <a:endParaRPr lang="en-US" sz="2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46" name="Title 1"/>
          <p:cNvSpPr txBox="1">
            <a:spLocks/>
          </p:cNvSpPr>
          <p:nvPr/>
        </p:nvSpPr>
        <p:spPr>
          <a:xfrm>
            <a:off x="1051076" y="5505519"/>
            <a:ext cx="7372133" cy="94982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This means that you say the ‘name’ of the first </a:t>
            </a:r>
            <a:r>
              <a:rPr lang="en-US" sz="24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letter</a:t>
            </a:r>
            <a:r>
              <a:rPr lang="en-US" sz="24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.</a:t>
            </a:r>
            <a:endParaRPr lang="en-US" sz="2400" b="1" dirty="0" smtClean="0">
              <a:solidFill>
                <a:srgbClr val="000000"/>
              </a:solidFill>
              <a:latin typeface="XCCW Joined 10a" panose="03050602040000000000" pitchFamily="66" charset="0"/>
              <a:cs typeface="Comic Sans MS"/>
            </a:endParaRPr>
          </a:p>
          <a:p>
            <a:pPr algn="l"/>
            <a:endParaRPr lang="en-US" sz="12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16739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calloped Frame Pink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62690" y="-1162690"/>
            <a:ext cx="6858000" cy="9183378"/>
          </a:xfrm>
          <a:prstGeom prst="rect">
            <a:avLst/>
          </a:prstGeom>
        </p:spPr>
      </p:pic>
      <p:pic>
        <p:nvPicPr>
          <p:cNvPr id="11" name="Picture 10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290" y="-91032"/>
            <a:ext cx="1956816" cy="1639824"/>
          </a:xfrm>
          <a:prstGeom prst="rect">
            <a:avLst/>
          </a:prstGeom>
        </p:spPr>
      </p:pic>
      <p:sp>
        <p:nvSpPr>
          <p:cNvPr id="27" name="Title 1"/>
          <p:cNvSpPr txBox="1">
            <a:spLocks/>
          </p:cNvSpPr>
          <p:nvPr/>
        </p:nvSpPr>
        <p:spPr>
          <a:xfrm>
            <a:off x="146644" y="1461763"/>
            <a:ext cx="4873080" cy="427745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4400" b="1" dirty="0" smtClean="0">
                <a:solidFill>
                  <a:srgbClr val="FF0000"/>
                </a:solidFill>
                <a:latin typeface="Comic Sans MS"/>
                <a:cs typeface="Comic Sans MS"/>
              </a:rPr>
              <a:t>o</a:t>
            </a:r>
            <a:endParaRPr lang="en-US" sz="34400" b="1" dirty="0">
              <a:latin typeface="Comic Sans MS"/>
              <a:cs typeface="Comic Sans MS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6583" y="2698810"/>
            <a:ext cx="1497543" cy="788027"/>
          </a:xfrm>
          <a:prstGeom prst="rect">
            <a:avLst/>
          </a:prstGeom>
        </p:spPr>
      </p:pic>
      <p:cxnSp>
        <p:nvCxnSpPr>
          <p:cNvPr id="29" name="Straight Connector 28"/>
          <p:cNvCxnSpPr/>
          <p:nvPr/>
        </p:nvCxnSpPr>
        <p:spPr>
          <a:xfrm flipV="1">
            <a:off x="1744978" y="5355800"/>
            <a:ext cx="275548" cy="539174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 flipV="1">
            <a:off x="2605958" y="5480709"/>
            <a:ext cx="123148" cy="539174"/>
          </a:xfrm>
          <a:prstGeom prst="line">
            <a:avLst/>
          </a:prstGeom>
          <a:ln w="76200" cmpd="sng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1165585" y="5827473"/>
            <a:ext cx="610998" cy="1557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2118108" y="5942002"/>
            <a:ext cx="610998" cy="15576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Connector 33"/>
          <p:cNvCxnSpPr/>
          <p:nvPr/>
        </p:nvCxnSpPr>
        <p:spPr>
          <a:xfrm>
            <a:off x="1091232" y="3611571"/>
            <a:ext cx="610999" cy="164382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3522488" y="3681668"/>
            <a:ext cx="610999" cy="268854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Title 1"/>
          <p:cNvSpPr txBox="1">
            <a:spLocks/>
          </p:cNvSpPr>
          <p:nvPr/>
        </p:nvSpPr>
        <p:spPr>
          <a:xfrm>
            <a:off x="3385387" y="1461763"/>
            <a:ext cx="4873080" cy="427745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4400" b="1" dirty="0" err="1">
                <a:solidFill>
                  <a:srgbClr val="FF0000"/>
                </a:solidFill>
                <a:latin typeface="Comic Sans MS"/>
                <a:cs typeface="Comic Sans MS"/>
              </a:rPr>
              <a:t>e</a:t>
            </a:r>
            <a:endParaRPr lang="en-US" sz="34400" b="1" dirty="0">
              <a:latin typeface="Comic Sans MS"/>
              <a:cs typeface="Comic Sans MS"/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9070" y="2552041"/>
            <a:ext cx="1497543" cy="788027"/>
          </a:xfrm>
          <a:prstGeom prst="rect">
            <a:avLst/>
          </a:prstGeom>
        </p:spPr>
      </p:pic>
      <p:cxnSp>
        <p:nvCxnSpPr>
          <p:cNvPr id="38" name="Straight Connector 37"/>
          <p:cNvCxnSpPr/>
          <p:nvPr/>
        </p:nvCxnSpPr>
        <p:spPr>
          <a:xfrm flipV="1">
            <a:off x="5051815" y="5279757"/>
            <a:ext cx="275548" cy="539174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 flipV="1">
            <a:off x="5734694" y="5267777"/>
            <a:ext cx="123148" cy="539174"/>
          </a:xfrm>
          <a:prstGeom prst="line">
            <a:avLst/>
          </a:prstGeom>
          <a:ln w="76200" cmpd="sng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Rectangle 39"/>
          <p:cNvSpPr/>
          <p:nvPr/>
        </p:nvSpPr>
        <p:spPr>
          <a:xfrm>
            <a:off x="4440817" y="5663171"/>
            <a:ext cx="610998" cy="1557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/>
          <p:cNvSpPr/>
          <p:nvPr/>
        </p:nvSpPr>
        <p:spPr>
          <a:xfrm>
            <a:off x="5246844" y="5741051"/>
            <a:ext cx="610998" cy="15576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2" name="Straight Connector 41"/>
          <p:cNvCxnSpPr/>
          <p:nvPr/>
        </p:nvCxnSpPr>
        <p:spPr>
          <a:xfrm>
            <a:off x="4065108" y="3611571"/>
            <a:ext cx="751418" cy="246573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6621242" y="3734858"/>
            <a:ext cx="763400" cy="268854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Title 1"/>
          <p:cNvSpPr txBox="1">
            <a:spLocks/>
          </p:cNvSpPr>
          <p:nvPr/>
        </p:nvSpPr>
        <p:spPr>
          <a:xfrm>
            <a:off x="923024" y="589264"/>
            <a:ext cx="7372133" cy="94982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12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21" name="Oval Callout 20"/>
          <p:cNvSpPr/>
          <p:nvPr/>
        </p:nvSpPr>
        <p:spPr>
          <a:xfrm>
            <a:off x="543239" y="727887"/>
            <a:ext cx="2979249" cy="1467752"/>
          </a:xfrm>
          <a:prstGeom prst="wedgeEllipseCallout">
            <a:avLst>
              <a:gd name="adj1" fmla="val -16431"/>
              <a:gd name="adj2" fmla="val 104491"/>
            </a:avLst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Comic Sans MS"/>
                <a:cs typeface="Comic Sans MS"/>
              </a:rPr>
              <a:t>I am the first vowel so the sound says </a:t>
            </a:r>
            <a:r>
              <a:rPr lang="en-US" b="1" dirty="0" smtClean="0">
                <a:solidFill>
                  <a:schemeClr val="tx1"/>
                </a:solidFill>
                <a:latin typeface="Comic Sans MS"/>
                <a:cs typeface="Comic Sans MS"/>
              </a:rPr>
              <a:t>my</a:t>
            </a:r>
            <a:r>
              <a:rPr lang="en-US" dirty="0" smtClean="0">
                <a:solidFill>
                  <a:schemeClr val="tx1"/>
                </a:solidFill>
                <a:latin typeface="Comic Sans MS"/>
                <a:cs typeface="Comic Sans MS"/>
              </a:rPr>
              <a:t> name!</a:t>
            </a:r>
            <a:endParaRPr lang="en-US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62091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alloped Frame Pink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62690" y="-1162690"/>
            <a:ext cx="6858000" cy="9183378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880865" y="995035"/>
            <a:ext cx="6037489" cy="293550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20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t</a:t>
            </a:r>
            <a:r>
              <a:rPr lang="en-US" sz="12000" b="1" dirty="0" smtClean="0">
                <a:solidFill>
                  <a:srgbClr val="FF0000"/>
                </a:solidFill>
                <a:latin typeface="XCCW Joined 10a" panose="03050602040000000000" pitchFamily="66" charset="0"/>
                <a:cs typeface="Comic Sans MS"/>
              </a:rPr>
              <a:t>oe</a:t>
            </a:r>
            <a:r>
              <a:rPr lang="en-US" sz="120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s</a:t>
            </a:r>
            <a:endParaRPr lang="en-US" sz="12000" b="1" dirty="0">
              <a:solidFill>
                <a:srgbClr val="000000"/>
              </a:solidFill>
              <a:latin typeface="XCCW Joined 10a" panose="03050602040000000000" pitchFamily="66" charset="0"/>
              <a:cs typeface="Comic Sans MS"/>
            </a:endParaRPr>
          </a:p>
        </p:txBody>
      </p:sp>
      <p:pic>
        <p:nvPicPr>
          <p:cNvPr id="6" name="Picture 5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4624" y="-59576"/>
            <a:ext cx="1956816" cy="163982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522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omic Sans MS"/>
                <a:cs typeface="Comic Sans MS"/>
              </a:rPr>
              <a:t>Have a go at reading these words. Click to see the picture:</a:t>
            </a:r>
            <a:endParaRPr lang="en-US" sz="2000" dirty="0">
              <a:latin typeface="Comic Sans MS"/>
              <a:cs typeface="Comic Sans M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4302" y="2408564"/>
            <a:ext cx="3269058" cy="3938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793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alloped Frame Pink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62690" y="-1162690"/>
            <a:ext cx="6858000" cy="9183378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880865" y="995035"/>
            <a:ext cx="6037489" cy="293550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20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h</a:t>
            </a:r>
            <a:r>
              <a:rPr lang="en-US" sz="12000" b="1" dirty="0" smtClean="0">
                <a:solidFill>
                  <a:srgbClr val="FF0000"/>
                </a:solidFill>
                <a:latin typeface="XCCW Joined 10a" panose="03050602040000000000" pitchFamily="66" charset="0"/>
                <a:cs typeface="Comic Sans MS"/>
              </a:rPr>
              <a:t>oe</a:t>
            </a:r>
            <a:endParaRPr lang="en-US" sz="12000" b="1" dirty="0">
              <a:solidFill>
                <a:srgbClr val="FF0000"/>
              </a:solidFill>
              <a:latin typeface="XCCW Joined 10a" panose="03050602040000000000" pitchFamily="66" charset="0"/>
              <a:cs typeface="Comic Sans MS"/>
            </a:endParaRPr>
          </a:p>
        </p:txBody>
      </p:sp>
      <p:pic>
        <p:nvPicPr>
          <p:cNvPr id="6" name="Picture 5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4624" y="-59576"/>
            <a:ext cx="1956816" cy="163982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522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omic Sans MS"/>
                <a:cs typeface="Comic Sans MS"/>
              </a:rPr>
              <a:t>Have a go at reading these words. Click to see the picture:</a:t>
            </a:r>
            <a:endParaRPr lang="en-US" sz="2000" dirty="0">
              <a:latin typeface="Comic Sans MS"/>
              <a:cs typeface="Comic Sans M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5232" y="1849969"/>
            <a:ext cx="5214786" cy="466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022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alloped Frame Pink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62690" y="-1162690"/>
            <a:ext cx="6858000" cy="9183378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880865" y="995035"/>
            <a:ext cx="6891276" cy="293550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96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tomat</a:t>
            </a:r>
            <a:r>
              <a:rPr lang="en-US" sz="9600" b="1" dirty="0" smtClean="0">
                <a:solidFill>
                  <a:srgbClr val="FF0000"/>
                </a:solidFill>
                <a:latin typeface="XCCW Joined 10a" panose="03050602040000000000" pitchFamily="66" charset="0"/>
                <a:cs typeface="Comic Sans MS"/>
              </a:rPr>
              <a:t>oe</a:t>
            </a:r>
            <a:r>
              <a:rPr lang="en-US" sz="96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s</a:t>
            </a:r>
            <a:endParaRPr lang="en-US" sz="9600" b="1" dirty="0">
              <a:solidFill>
                <a:srgbClr val="000000"/>
              </a:solidFill>
              <a:latin typeface="XCCW Joined 10a" panose="03050602040000000000" pitchFamily="66" charset="0"/>
              <a:cs typeface="Comic Sans MS"/>
            </a:endParaRPr>
          </a:p>
        </p:txBody>
      </p:sp>
      <p:pic>
        <p:nvPicPr>
          <p:cNvPr id="6" name="Picture 5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4624" y="-59576"/>
            <a:ext cx="1956816" cy="163982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522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omic Sans MS"/>
                <a:cs typeface="Comic Sans MS"/>
              </a:rPr>
              <a:t>Have a go at reading these words. Click to see the picture:</a:t>
            </a:r>
            <a:endParaRPr lang="en-US" sz="2000" dirty="0">
              <a:latin typeface="Comic Sans MS"/>
              <a:cs typeface="Comic Sans M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4409" y="3254100"/>
            <a:ext cx="2075246" cy="360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767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Scalloped Frame Pink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62772" y="-1162689"/>
            <a:ext cx="6858000" cy="9183378"/>
          </a:xfrm>
          <a:prstGeom prst="rect">
            <a:avLst/>
          </a:prstGeom>
        </p:spPr>
      </p:pic>
      <p:pic>
        <p:nvPicPr>
          <p:cNvPr id="15" name="Picture 14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711" y="-90706"/>
            <a:ext cx="1956816" cy="1639824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722780" y="4706898"/>
            <a:ext cx="1965637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97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22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omic Sans MS"/>
                <a:cs typeface="Comic Sans MS"/>
              </a:rPr>
              <a:t>Try and spell out this word (either orally, on whiteboards, with letter fans or magnetic letters)</a:t>
            </a:r>
            <a:endParaRPr lang="en-US" sz="2000" dirty="0">
              <a:latin typeface="Comic Sans MS"/>
              <a:cs typeface="Comic Sans M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943911" y="5441572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2979400" y="4704672"/>
            <a:ext cx="2032834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f</a:t>
            </a:r>
            <a:endParaRPr lang="en-US" sz="9700" b="1" dirty="0">
              <a:solidFill>
                <a:srgbClr val="000000"/>
              </a:solidFill>
              <a:latin typeface="XCCW Joined 10a" panose="03050602040000000000" pitchFamily="66" charset="0"/>
              <a:cs typeface="Comic Sans M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351922" y="5441572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883366" y="4704672"/>
            <a:ext cx="2032834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 err="1">
                <a:solidFill>
                  <a:srgbClr val="FF0000"/>
                </a:solidFill>
                <a:latin typeface="XCCW Joined 10a" panose="03050602040000000000" pitchFamily="66" charset="0"/>
                <a:cs typeface="Comic Sans MS"/>
              </a:rPr>
              <a:t>o</a:t>
            </a:r>
            <a:r>
              <a:rPr lang="en-US" sz="9700" b="1" dirty="0" err="1" smtClean="0">
                <a:solidFill>
                  <a:srgbClr val="FF0000"/>
                </a:solidFill>
                <a:latin typeface="XCCW Joined 10a" panose="03050602040000000000" pitchFamily="66" charset="0"/>
                <a:cs typeface="Comic Sans MS"/>
              </a:rPr>
              <a:t>e</a:t>
            </a:r>
            <a:endParaRPr lang="en-US" sz="9700" b="1" dirty="0">
              <a:solidFill>
                <a:srgbClr val="FF0000"/>
              </a:solidFill>
              <a:latin typeface="XCCW Joined 10a" panose="03050602040000000000" pitchFamily="66" charset="0"/>
              <a:cs typeface="Comic Sans M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9473" y="1549118"/>
            <a:ext cx="3642048" cy="364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375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/>
      <p:bldP spid="10" grpId="0" animBg="1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Scalloped Frame Pink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62690" y="-1162690"/>
            <a:ext cx="6858000" cy="9183378"/>
          </a:xfrm>
          <a:prstGeom prst="rect">
            <a:avLst/>
          </a:prstGeom>
        </p:spPr>
      </p:pic>
      <p:pic>
        <p:nvPicPr>
          <p:cNvPr id="15" name="Picture 14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711" y="-90706"/>
            <a:ext cx="1956816" cy="1639824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722780" y="4706898"/>
            <a:ext cx="1965637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97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22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omic Sans MS"/>
                <a:cs typeface="Comic Sans MS"/>
              </a:rPr>
              <a:t>Try and spell out this word (either orally, on whiteboards, with letter fans or magnetic letters)</a:t>
            </a:r>
            <a:endParaRPr lang="en-US" sz="2000" dirty="0">
              <a:latin typeface="Comic Sans MS"/>
              <a:cs typeface="Comic Sans M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943911" y="5441572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2979400" y="4704672"/>
            <a:ext cx="2032834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d</a:t>
            </a:r>
          </a:p>
        </p:txBody>
      </p:sp>
      <p:sp>
        <p:nvSpPr>
          <p:cNvPr id="10" name="Oval 9"/>
          <p:cNvSpPr/>
          <p:nvPr/>
        </p:nvSpPr>
        <p:spPr>
          <a:xfrm>
            <a:off x="5351922" y="5441572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883366" y="4704672"/>
            <a:ext cx="2032834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 err="1">
                <a:solidFill>
                  <a:srgbClr val="FF0000"/>
                </a:solidFill>
                <a:latin typeface="XCCW Joined 10a" panose="03050602040000000000" pitchFamily="66" charset="0"/>
                <a:cs typeface="Comic Sans MS"/>
              </a:rPr>
              <a:t>o</a:t>
            </a:r>
            <a:r>
              <a:rPr lang="en-US" sz="9700" b="1" dirty="0" err="1" smtClean="0">
                <a:solidFill>
                  <a:srgbClr val="FF0000"/>
                </a:solidFill>
                <a:latin typeface="XCCW Joined 10a" panose="03050602040000000000" pitchFamily="66" charset="0"/>
                <a:cs typeface="Comic Sans MS"/>
              </a:rPr>
              <a:t>e</a:t>
            </a:r>
            <a:endParaRPr lang="en-US" sz="9700" b="1" dirty="0">
              <a:solidFill>
                <a:srgbClr val="FF0000"/>
              </a:solidFill>
              <a:latin typeface="XCCW Joined 10a" panose="03050602040000000000" pitchFamily="66" charset="0"/>
              <a:cs typeface="Comic Sans M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1762" y="1509812"/>
            <a:ext cx="3037903" cy="3268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337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/>
      <p:bldP spid="10" grpId="0" animBg="1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Scalloped Frame Pink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62690" y="-1162690"/>
            <a:ext cx="6858000" cy="9183378"/>
          </a:xfrm>
          <a:prstGeom prst="rect">
            <a:avLst/>
          </a:prstGeom>
        </p:spPr>
      </p:pic>
      <p:pic>
        <p:nvPicPr>
          <p:cNvPr id="5" name="Picture 4" descr="appl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88" y="-94066"/>
            <a:ext cx="1956816" cy="16398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84837" y="505215"/>
            <a:ext cx="68576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omic Sans MS"/>
                <a:cs typeface="Comic Sans MS"/>
              </a:rPr>
              <a:t>Read the sentence:</a:t>
            </a:r>
            <a:endParaRPr lang="en-US" sz="2000" dirty="0">
              <a:latin typeface="Comic Sans MS"/>
              <a:cs typeface="Comic Sans MS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89902" y="994777"/>
            <a:ext cx="8614238" cy="251671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J</a:t>
            </a:r>
            <a:r>
              <a:rPr lang="en-US" sz="6000" b="1" dirty="0" smtClean="0">
                <a:solidFill>
                  <a:srgbClr val="FF0000"/>
                </a:solidFill>
                <a:latin typeface="XCCW Joined 10a" panose="03050602040000000000" pitchFamily="66" charset="0"/>
                <a:cs typeface="Comic Sans MS"/>
              </a:rPr>
              <a:t>oe</a:t>
            </a:r>
            <a:r>
              <a:rPr lang="en-US" sz="60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 h</a:t>
            </a:r>
            <a:r>
              <a:rPr lang="en-US" sz="6000" b="1" dirty="0" smtClean="0">
                <a:solidFill>
                  <a:srgbClr val="FF0000"/>
                </a:solidFill>
                <a:latin typeface="XCCW Joined 10a" panose="03050602040000000000" pitchFamily="66" charset="0"/>
                <a:cs typeface="Comic Sans MS"/>
              </a:rPr>
              <a:t>oe</a:t>
            </a:r>
            <a:r>
              <a:rPr lang="en-US" sz="60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s his tomat</a:t>
            </a:r>
            <a:r>
              <a:rPr lang="en-US" sz="6000" b="1" dirty="0" smtClean="0">
                <a:solidFill>
                  <a:srgbClr val="FF0000"/>
                </a:solidFill>
                <a:latin typeface="XCCW Joined 10a" panose="03050602040000000000" pitchFamily="66" charset="0"/>
                <a:cs typeface="Comic Sans MS"/>
              </a:rPr>
              <a:t>oe</a:t>
            </a:r>
            <a:r>
              <a:rPr lang="en-US" sz="60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s and potat</a:t>
            </a:r>
            <a:r>
              <a:rPr lang="en-US" sz="6000" b="1" dirty="0" smtClean="0">
                <a:solidFill>
                  <a:srgbClr val="FF0000"/>
                </a:solidFill>
                <a:latin typeface="XCCW Joined 10a" panose="03050602040000000000" pitchFamily="66" charset="0"/>
                <a:cs typeface="Comic Sans MS"/>
              </a:rPr>
              <a:t>oe</a:t>
            </a:r>
            <a:r>
              <a:rPr lang="en-US" sz="60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s.</a:t>
            </a:r>
            <a:endParaRPr lang="en-US" sz="6000" b="1" dirty="0">
              <a:solidFill>
                <a:srgbClr val="000000"/>
              </a:solidFill>
              <a:latin typeface="XCCW Joined 10a" panose="03050602040000000000" pitchFamily="66" charset="0"/>
              <a:cs typeface="Comic Sans M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8823" y="3347432"/>
            <a:ext cx="2074687" cy="33172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3510" y="4335001"/>
            <a:ext cx="1134835" cy="19707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48345" y="4335001"/>
            <a:ext cx="1516956" cy="20674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99537" y="5546874"/>
            <a:ext cx="931527" cy="874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927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calloped Frame Pink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62690" y="-1162690"/>
            <a:ext cx="6858000" cy="9183378"/>
          </a:xfrm>
          <a:prstGeom prst="rect">
            <a:avLst/>
          </a:prstGeom>
        </p:spPr>
      </p:pic>
      <p:pic>
        <p:nvPicPr>
          <p:cNvPr id="5" name="Picture 4" descr="appl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88" y="-94066"/>
            <a:ext cx="1956816" cy="16398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05152" y="525791"/>
            <a:ext cx="68576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omic Sans MS"/>
                <a:cs typeface="Comic Sans MS"/>
              </a:rPr>
              <a:t>Read the sentence:</a:t>
            </a:r>
            <a:endParaRPr lang="en-US" sz="2000" dirty="0">
              <a:latin typeface="Comic Sans MS"/>
              <a:cs typeface="Comic Sans MS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9612" y="994777"/>
            <a:ext cx="8603920" cy="251671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2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The d</a:t>
            </a:r>
            <a:r>
              <a:rPr lang="en-US" sz="7200" b="1" dirty="0" smtClean="0">
                <a:solidFill>
                  <a:srgbClr val="FF0000"/>
                </a:solidFill>
                <a:latin typeface="XCCW Joined 10a" panose="03050602040000000000" pitchFamily="66" charset="0"/>
                <a:cs typeface="Comic Sans MS"/>
              </a:rPr>
              <a:t>oe</a:t>
            </a:r>
            <a:r>
              <a:rPr lang="en-US" sz="72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 g</a:t>
            </a:r>
            <a:r>
              <a:rPr lang="en-US" sz="7200" b="1" dirty="0" smtClean="0">
                <a:solidFill>
                  <a:srgbClr val="FF0000"/>
                </a:solidFill>
                <a:latin typeface="XCCW Joined 10a" panose="03050602040000000000" pitchFamily="66" charset="0"/>
                <a:cs typeface="Comic Sans MS"/>
              </a:rPr>
              <a:t>oe</a:t>
            </a:r>
            <a:r>
              <a:rPr lang="en-US" sz="72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s into the tr</a:t>
            </a:r>
            <a:r>
              <a:rPr lang="en-US" sz="7200" b="1" dirty="0" smtClean="0">
                <a:solidFill>
                  <a:srgbClr val="FF0000"/>
                </a:solidFill>
                <a:latin typeface="XCCW Joined 10a" panose="03050602040000000000" pitchFamily="66" charset="0"/>
                <a:cs typeface="Comic Sans MS"/>
              </a:rPr>
              <a:t>ee</a:t>
            </a:r>
            <a:r>
              <a:rPr lang="en-US" sz="7200" b="1" dirty="0" smtClean="0">
                <a:solidFill>
                  <a:srgbClr val="000000"/>
                </a:solidFill>
                <a:latin typeface="XCCW Joined 10a" panose="03050602040000000000" pitchFamily="66" charset="0"/>
                <a:cs typeface="Comic Sans MS"/>
              </a:rPr>
              <a:t>s.</a:t>
            </a:r>
            <a:endParaRPr lang="en-US" sz="7200" b="1" dirty="0">
              <a:solidFill>
                <a:srgbClr val="000000"/>
              </a:solidFill>
              <a:latin typeface="XCCW Joined 10a" panose="03050602040000000000" pitchFamily="66" charset="0"/>
              <a:cs typeface="Comic Sans M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2031" y="4450939"/>
            <a:ext cx="1694602" cy="18232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7272" y="3542271"/>
            <a:ext cx="4445168" cy="2681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171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4226E-6 -6.66358E-7 L 0.40021 -0.05414 " pathEditMode="relative" ptsTypes="AA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19160</TotalTime>
  <Words>167</Words>
  <Application>Microsoft Office PowerPoint</Application>
  <PresentationFormat>On-screen Show (4:3)</PresentationFormat>
  <Paragraphs>23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Comic Sans MS</vt:lpstr>
      <vt:lpstr>XCCW Joined 10a</vt:lpstr>
      <vt:lpstr>Office Theme</vt:lpstr>
      <vt:lpstr> oe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European Electronique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Split Digraphs</dc:title>
  <dc:creator>Alastair Akehurst</dc:creator>
  <cp:lastModifiedBy>Samantha Pring</cp:lastModifiedBy>
  <cp:revision>199</cp:revision>
  <dcterms:created xsi:type="dcterms:W3CDTF">2018-05-22T19:17:56Z</dcterms:created>
  <dcterms:modified xsi:type="dcterms:W3CDTF">2021-01-21T11:24:09Z</dcterms:modified>
</cp:coreProperties>
</file>