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4" r:id="rId2"/>
  </p:sldMasterIdLst>
  <p:handoutMasterIdLst>
    <p:handoutMasterId r:id="rId17"/>
  </p:handoutMasterIdLst>
  <p:sldIdLst>
    <p:sldId id="287" r:id="rId3"/>
    <p:sldId id="261" r:id="rId4"/>
    <p:sldId id="267" r:id="rId5"/>
    <p:sldId id="263" r:id="rId6"/>
    <p:sldId id="264" r:id="rId7"/>
    <p:sldId id="308" r:id="rId8"/>
    <p:sldId id="291" r:id="rId9"/>
    <p:sldId id="292" r:id="rId10"/>
    <p:sldId id="293" r:id="rId11"/>
    <p:sldId id="294" r:id="rId12"/>
    <p:sldId id="295" r:id="rId13"/>
    <p:sldId id="296" r:id="rId14"/>
    <p:sldId id="307" r:id="rId15"/>
    <p:sldId id="290" r:id="rId16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18"/>
      <p:bold r:id="rId19"/>
      <p:italic r:id="rId20"/>
      <p:boldItalic r:id="rId21"/>
    </p:embeddedFont>
    <p:embeddedFont>
      <p:font typeface="Tuffy" panose="020B0603060100000000" pitchFamily="34" charset="0"/>
      <p:regular r:id="rId22"/>
      <p:bold r:id="rId23"/>
      <p:italic r:id="rId24"/>
      <p:boldItalic r:id="rId25"/>
    </p:embeddedFont>
    <p:embeddedFont>
      <p:font typeface="Twinkl SemiBold" pitchFamily="2" charset="0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itchFamily="2" charset="0"/>
      <p:regular r:id="rId31"/>
      <p:bold r:id="rId32"/>
    </p:embeddedFont>
    <p:embeddedFont>
      <p:font typeface="Sassoon Infant Rg" panose="02000503030000020003" pitchFamily="50" charset="0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68AD"/>
    <a:srgbClr val="653B8F"/>
    <a:srgbClr val="EE7919"/>
    <a:srgbClr val="C1CBF7"/>
    <a:srgbClr val="86CCCE"/>
    <a:srgbClr val="B2B2B2"/>
    <a:srgbClr val="AD8CC0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254" y="9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5" d="100"/>
          <a:sy n="85" d="100"/>
        </p:scale>
        <p:origin x="314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microsoft.com/office/2015/10/relationships/revisionInfo" Target="revisionInfo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+mn-lt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20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653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040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761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841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79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+mn-lt"/>
                <a:ea typeface="Twinkl" pitchFamily="2" charset="0"/>
              </a:defRPr>
            </a:lvl1pPr>
            <a:lvl2pPr>
              <a:defRPr sz="1600">
                <a:latin typeface="+mn-lt"/>
                <a:ea typeface="Twinkl" pitchFamily="2" charset="0"/>
              </a:defRPr>
            </a:lvl2pPr>
            <a:lvl3pPr>
              <a:defRPr sz="1400">
                <a:latin typeface="+mn-lt"/>
                <a:ea typeface="Twinkl" pitchFamily="2" charset="0"/>
              </a:defRPr>
            </a:lvl3pPr>
            <a:lvl4pPr>
              <a:defRPr sz="1400">
                <a:latin typeface="+mn-lt"/>
                <a:ea typeface="Twinkl" pitchFamily="2" charset="0"/>
              </a:defRPr>
            </a:lvl4pPr>
            <a:lvl5pPr>
              <a:defRPr sz="1400">
                <a:latin typeface="+mn-lt"/>
                <a:ea typeface="Twinkl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0839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241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04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89350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933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53804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2578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83016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63" r:id="rId10"/>
    <p:sldLayoutId id="2147483664" r:id="rId11"/>
    <p:sldLayoutId id="2147483665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+mn-lt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+mn-lt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12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2" r:id="rId6"/>
    <p:sldLayoutId id="2147483683" r:id="rId7"/>
    <p:sldLayoutId id="2147483684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457200" y="608442"/>
            <a:ext cx="8220075" cy="5484383"/>
            <a:chOff x="457200" y="608442"/>
            <a:chExt cx="8220075" cy="5484383"/>
          </a:xfrm>
        </p:grpSpPr>
        <p:sp>
          <p:nvSpPr>
            <p:cNvPr id="27" name="Rectangle 26"/>
            <p:cNvSpPr/>
            <p:nvPr/>
          </p:nvSpPr>
          <p:spPr>
            <a:xfrm>
              <a:off x="3581398" y="2168871"/>
              <a:ext cx="4806951" cy="3923954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winkl" pitchFamily="50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55649" y="1422428"/>
              <a:ext cx="762316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Arial" panose="020B0604020202020204" pitchFamily="34" charset="0"/>
                </a:rPr>
                <a:t>We use macros within PowerPoints to increase the interactivity of our presentations. Follow this simple process to get the most out of this resource. 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uffy-TTF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29" name="Title 2"/>
            <p:cNvSpPr txBox="1">
              <a:spLocks/>
            </p:cNvSpPr>
            <p:nvPr/>
          </p:nvSpPr>
          <p:spPr>
            <a:xfrm>
              <a:off x="457200" y="608442"/>
              <a:ext cx="8220075" cy="652318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E34192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Arial" panose="020B0604020202020204" pitchFamily="34" charset="0"/>
                </a:rPr>
                <a:t>Guidance for Macros in PowerPoints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55651" y="2168871"/>
              <a:ext cx="2681816" cy="3923954"/>
            </a:xfrm>
            <a:prstGeom prst="rect">
              <a:avLst/>
            </a:prstGeom>
            <a:solidFill>
              <a:srgbClr val="ACDDF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31" name="Content Placeholder 6"/>
            <p:cNvSpPr txBox="1">
              <a:spLocks/>
            </p:cNvSpPr>
            <p:nvPr/>
          </p:nvSpPr>
          <p:spPr>
            <a:xfrm>
              <a:off x="755649" y="2168871"/>
              <a:ext cx="2681817" cy="3923954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What to do:</a:t>
              </a: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Open the PowerPoint file and  enable editing.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A security warning box may appear. Click yes.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Click enable content.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Enter presentation mode (start the slide show). 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20638" y="2344545"/>
              <a:ext cx="3328470" cy="3572606"/>
              <a:chOff x="4322568" y="2344545"/>
              <a:chExt cx="3328470" cy="3572606"/>
            </a:xfrm>
          </p:grpSpPr>
          <p:grpSp>
            <p:nvGrpSpPr>
              <p:cNvPr id="33" name="Group 32"/>
              <p:cNvGrpSpPr/>
              <p:nvPr/>
            </p:nvGrpSpPr>
            <p:grpSpPr>
              <a:xfrm>
                <a:off x="4322568" y="4923848"/>
                <a:ext cx="3328470" cy="993303"/>
                <a:chOff x="4324499" y="4866698"/>
                <a:chExt cx="3328470" cy="993303"/>
              </a:xfrm>
            </p:grpSpPr>
            <p:pic>
              <p:nvPicPr>
                <p:cNvPr id="39" name="Picture 38"/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60687"/>
                <a:stretch>
                  <a:fillRect/>
                </a:stretch>
              </p:blipFill>
              <p:spPr bwMode="auto">
                <a:xfrm>
                  <a:off x="4324499" y="4866698"/>
                  <a:ext cx="3328470" cy="993303"/>
                </a:xfrm>
                <a:prstGeom prst="rect">
                  <a:avLst/>
                </a:prstGeom>
                <a:noFill/>
                <a:ln w="28575">
                  <a:solidFill>
                    <a:srgbClr val="007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cxnSp>
              <p:nvCxnSpPr>
                <p:cNvPr id="40" name="Straight Arrow Connector 39"/>
                <p:cNvCxnSpPr/>
                <p:nvPr/>
              </p:nvCxnSpPr>
              <p:spPr bwMode="auto">
                <a:xfrm flipH="1">
                  <a:off x="7039039" y="5150347"/>
                  <a:ext cx="121728" cy="440656"/>
                </a:xfrm>
                <a:prstGeom prst="straightConnector1">
                  <a:avLst/>
                </a:prstGeom>
                <a:ln w="28575">
                  <a:solidFill>
                    <a:srgbClr val="0070C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22569" y="2344545"/>
                <a:ext cx="3328468" cy="345708"/>
              </a:xfrm>
              <a:prstGeom prst="rect">
                <a:avLst/>
              </a:prstGeom>
              <a:noFill/>
              <a:ln w="28575">
                <a:solidFill>
                  <a:srgbClr val="0070C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35" name="Group 34"/>
              <p:cNvGrpSpPr/>
              <p:nvPr/>
            </p:nvGrpSpPr>
            <p:grpSpPr>
              <a:xfrm>
                <a:off x="4322568" y="2844774"/>
                <a:ext cx="3328470" cy="1424323"/>
                <a:chOff x="4324499" y="3094889"/>
                <a:chExt cx="3328470" cy="1424323"/>
              </a:xfrm>
            </p:grpSpPr>
            <p:pic>
              <p:nvPicPr>
                <p:cNvPr id="37" name="Picture 36"/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518" t="5788" r="2624" b="7516"/>
                <a:stretch/>
              </p:blipFill>
              <p:spPr>
                <a:xfrm>
                  <a:off x="4324499" y="3094889"/>
                  <a:ext cx="3328470" cy="1424323"/>
                </a:xfrm>
                <a:prstGeom prst="rect">
                  <a:avLst/>
                </a:prstGeom>
                <a:ln w="28575">
                  <a:solidFill>
                    <a:srgbClr val="0070C0"/>
                  </a:solidFill>
                </a:ln>
              </p:spPr>
            </p:pic>
            <p:cxnSp>
              <p:nvCxnSpPr>
                <p:cNvPr id="38" name="Straight Arrow Connector 37"/>
                <p:cNvCxnSpPr/>
                <p:nvPr/>
              </p:nvCxnSpPr>
              <p:spPr bwMode="auto">
                <a:xfrm flipH="1">
                  <a:off x="6613521" y="3807050"/>
                  <a:ext cx="121728" cy="440656"/>
                </a:xfrm>
                <a:prstGeom prst="straightConnector1">
                  <a:avLst/>
                </a:prstGeom>
                <a:ln w="28575">
                  <a:solidFill>
                    <a:srgbClr val="0070C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36" name="Picture 35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5702" t="28980" r="16811" b="55601"/>
              <a:stretch/>
            </p:blipFill>
            <p:spPr>
              <a:xfrm>
                <a:off x="4322568" y="4423618"/>
                <a:ext cx="3328470" cy="345708"/>
              </a:xfrm>
              <a:prstGeom prst="rect">
                <a:avLst/>
              </a:prstGeom>
              <a:ln w="28575">
                <a:solidFill>
                  <a:srgbClr val="0070C0"/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667586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54075" y="6464797"/>
            <a:ext cx="462803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6 | Scientists and Inventors | Libbie Hyman | Lesson 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Scientists and Inventors 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8751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To understand Libbie Hyman’s work about classification.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describe Libbie Hyman's life and her work on invertebrates.</a:t>
            </a:r>
          </a:p>
          <a:p>
            <a:r>
              <a:rPr lang="en-GB" dirty="0">
                <a:latin typeface="Twinkl" pitchFamily="2" charset="0"/>
              </a:rPr>
              <a:t>I can classify invertebrates.</a:t>
            </a:r>
          </a:p>
          <a:p>
            <a:r>
              <a:rPr lang="en-GB" dirty="0">
                <a:latin typeface="Twinkl" pitchFamily="2" charset="0"/>
              </a:rPr>
              <a:t>I can describe the characteristics of invertebrates.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Vertebrates and Invertebrates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BFA1511-CD80-43BA-BB37-8374228F7C6A}"/>
              </a:ext>
            </a:extLst>
          </p:cNvPr>
          <p:cNvGrpSpPr/>
          <p:nvPr/>
        </p:nvGrpSpPr>
        <p:grpSpPr>
          <a:xfrm>
            <a:off x="708205" y="1636060"/>
            <a:ext cx="5786600" cy="808036"/>
            <a:chOff x="708205" y="2194556"/>
            <a:chExt cx="5786600" cy="808036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EA961D-AFDC-4446-9F62-93EEEF7C0510}"/>
                </a:ext>
              </a:extLst>
            </p:cNvPr>
            <p:cNvGrpSpPr/>
            <p:nvPr/>
          </p:nvGrpSpPr>
          <p:grpSpPr>
            <a:xfrm>
              <a:off x="708205" y="2194556"/>
              <a:ext cx="5786600" cy="808036"/>
              <a:chOff x="708205" y="1584959"/>
              <a:chExt cx="5786600" cy="808036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C4DBC6-E7C0-48CC-A5B6-9304A5D26698}"/>
                  </a:ext>
                </a:extLst>
              </p:cNvPr>
              <p:cNvSpPr/>
              <p:nvPr/>
            </p:nvSpPr>
            <p:spPr>
              <a:xfrm>
                <a:off x="755651" y="1584959"/>
                <a:ext cx="5739154" cy="80803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AFA9B78-7B4E-4FAB-B536-6CFBCD676F92}"/>
                  </a:ext>
                </a:extLst>
              </p:cNvPr>
              <p:cNvSpPr/>
              <p:nvPr/>
            </p:nvSpPr>
            <p:spPr>
              <a:xfrm rot="2700000">
                <a:off x="708205" y="1938929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E9FF12E-21DD-46CE-B60C-86402E878302}"/>
                </a:ext>
              </a:extLst>
            </p:cNvPr>
            <p:cNvSpPr txBox="1"/>
            <p:nvPr/>
          </p:nvSpPr>
          <p:spPr>
            <a:xfrm>
              <a:off x="896983" y="2209603"/>
              <a:ext cx="5187624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All animals can be classified as either vertebrates or invertebrates. What is the difference?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2658AF-242F-4003-840A-31ACFEF66DDB}"/>
              </a:ext>
            </a:extLst>
          </p:cNvPr>
          <p:cNvGrpSpPr/>
          <p:nvPr/>
        </p:nvGrpSpPr>
        <p:grpSpPr>
          <a:xfrm>
            <a:off x="708205" y="2767309"/>
            <a:ext cx="6410442" cy="1081501"/>
            <a:chOff x="708205" y="2194556"/>
            <a:chExt cx="6410442" cy="108150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1965B54F-9336-4447-984B-B85126BB8556}"/>
                </a:ext>
              </a:extLst>
            </p:cNvPr>
            <p:cNvGrpSpPr/>
            <p:nvPr/>
          </p:nvGrpSpPr>
          <p:grpSpPr>
            <a:xfrm>
              <a:off x="708205" y="2194556"/>
              <a:ext cx="6410442" cy="1081501"/>
              <a:chOff x="708205" y="1584959"/>
              <a:chExt cx="6410442" cy="1081501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1FBD91F6-5762-4573-975E-18791C6174CB}"/>
                  </a:ext>
                </a:extLst>
              </p:cNvPr>
              <p:cNvSpPr/>
              <p:nvPr/>
            </p:nvSpPr>
            <p:spPr>
              <a:xfrm>
                <a:off x="755650" y="1584959"/>
                <a:ext cx="6362997" cy="108150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2A9E6B02-D4FA-4C1B-9FDA-421043BD1996}"/>
                  </a:ext>
                </a:extLst>
              </p:cNvPr>
              <p:cNvSpPr/>
              <p:nvPr/>
            </p:nvSpPr>
            <p:spPr>
              <a:xfrm rot="2700000">
                <a:off x="708205" y="2075665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A584D2D-F502-4F67-A0A2-303CC3F6EB15}"/>
                </a:ext>
              </a:extLst>
            </p:cNvPr>
            <p:cNvSpPr txBox="1"/>
            <p:nvPr/>
          </p:nvSpPr>
          <p:spPr>
            <a:xfrm>
              <a:off x="896983" y="2243787"/>
              <a:ext cx="4132218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The difference between the two types of animals is that invertebrates do not have a backbone or spinal column. 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F29FC23E-F04D-4E63-8D43-598E1CB666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233" y="1495514"/>
            <a:ext cx="3041392" cy="5362486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F2D3F5EC-435F-471C-84FF-3DE8F1D1A363}"/>
              </a:ext>
            </a:extLst>
          </p:cNvPr>
          <p:cNvGrpSpPr/>
          <p:nvPr/>
        </p:nvGrpSpPr>
        <p:grpSpPr>
          <a:xfrm>
            <a:off x="735683" y="4281523"/>
            <a:ext cx="1724261" cy="1830619"/>
            <a:chOff x="897608" y="3973794"/>
            <a:chExt cx="1915423" cy="2033573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E2C831E-82D4-42EE-9B2C-EAEE72A74988}"/>
                </a:ext>
              </a:extLst>
            </p:cNvPr>
            <p:cNvSpPr/>
            <p:nvPr/>
          </p:nvSpPr>
          <p:spPr>
            <a:xfrm>
              <a:off x="974725" y="3973794"/>
              <a:ext cx="1769943" cy="176994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7768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7768AD"/>
                  </a:solidFill>
                </a:ln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944B7BEC-6790-4EE0-BC53-23174BE2A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608" y="4140111"/>
              <a:ext cx="1915423" cy="1867256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D761FE3-3701-4D8D-B327-4687CD7322B3}"/>
              </a:ext>
            </a:extLst>
          </p:cNvPr>
          <p:cNvGrpSpPr/>
          <p:nvPr/>
        </p:nvGrpSpPr>
        <p:grpSpPr>
          <a:xfrm>
            <a:off x="2666379" y="4257675"/>
            <a:ext cx="2407215" cy="1615516"/>
            <a:chOff x="3047379" y="3973794"/>
            <a:chExt cx="2674094" cy="1794622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72702F0-E87E-472E-BA1D-A159AC0E6DBA}"/>
                </a:ext>
              </a:extLst>
            </p:cNvPr>
            <p:cNvSpPr/>
            <p:nvPr/>
          </p:nvSpPr>
          <p:spPr>
            <a:xfrm>
              <a:off x="3392828" y="3973794"/>
              <a:ext cx="1769943" cy="176994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7768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7768AD"/>
                  </a:solidFill>
                </a:ln>
              </a:endParaRP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D29F8C6-9C16-403E-B7DF-D7941D938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7379" y="4025253"/>
              <a:ext cx="2674094" cy="1743163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3B9C9A3-39D9-4952-953A-07EEA0537C48}"/>
              </a:ext>
            </a:extLst>
          </p:cNvPr>
          <p:cNvGrpSpPr/>
          <p:nvPr/>
        </p:nvGrpSpPr>
        <p:grpSpPr>
          <a:xfrm>
            <a:off x="708204" y="4171226"/>
            <a:ext cx="5597346" cy="1086574"/>
            <a:chOff x="708205" y="4991101"/>
            <a:chExt cx="5529378" cy="1086574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EE9D841-B0EB-4776-93D1-F30A9EFECB91}"/>
                </a:ext>
              </a:extLst>
            </p:cNvPr>
            <p:cNvGrpSpPr/>
            <p:nvPr/>
          </p:nvGrpSpPr>
          <p:grpSpPr>
            <a:xfrm>
              <a:off x="708205" y="4991101"/>
              <a:ext cx="5529378" cy="1086574"/>
              <a:chOff x="708205" y="1276351"/>
              <a:chExt cx="5529378" cy="1086574"/>
            </a:xfrm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CEE15D37-C3B6-4291-848D-7A9EF0AA3296}"/>
                  </a:ext>
                </a:extLst>
              </p:cNvPr>
              <p:cNvSpPr/>
              <p:nvPr/>
            </p:nvSpPr>
            <p:spPr>
              <a:xfrm>
                <a:off x="755650" y="1276351"/>
                <a:ext cx="5481933" cy="1086574"/>
              </a:xfrm>
              <a:prstGeom prst="rect">
                <a:avLst/>
              </a:prstGeom>
              <a:solidFill>
                <a:srgbClr val="7768AD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8D1164E1-739F-4D40-9A56-184C8E7DA3E2}"/>
                  </a:ext>
                </a:extLst>
              </p:cNvPr>
              <p:cNvSpPr/>
              <p:nvPr/>
            </p:nvSpPr>
            <p:spPr>
              <a:xfrm rot="2700000">
                <a:off x="708205" y="1770384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2D55FD5-2A66-4975-A0A8-136310CE3489}"/>
                </a:ext>
              </a:extLst>
            </p:cNvPr>
            <p:cNvSpPr txBox="1"/>
            <p:nvPr/>
          </p:nvSpPr>
          <p:spPr>
            <a:xfrm>
              <a:off x="896982" y="5059272"/>
              <a:ext cx="4267937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FFFFFF"/>
                  </a:solidFill>
                  <a:latin typeface="Twinkl SemiBold"/>
                </a:rPr>
                <a:t>Talk to your partner about the different phyla or classes of vertebrates and invertebrates that you can recall.</a:t>
              </a:r>
            </a:p>
          </p:txBody>
        </p:sp>
      </p:grpSp>
      <p:pic>
        <p:nvPicPr>
          <p:cNvPr id="34" name="Picture 33">
            <a:extLst>
              <a:ext uri="{FF2B5EF4-FFF2-40B4-BE49-F238E27FC236}">
                <a16:creationId xmlns:a16="http://schemas.microsoft.com/office/drawing/2014/main" id="{2CEFF8BD-DCCA-4CB1-8B9C-0EAB4D46B3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0" y="1485456"/>
            <a:ext cx="3923166" cy="537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Vertebrates and Invertebrates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BFA1511-CD80-43BA-BB37-8374228F7C6A}"/>
              </a:ext>
            </a:extLst>
          </p:cNvPr>
          <p:cNvGrpSpPr/>
          <p:nvPr/>
        </p:nvGrpSpPr>
        <p:grpSpPr>
          <a:xfrm>
            <a:off x="708205" y="1578909"/>
            <a:ext cx="7680145" cy="802341"/>
            <a:chOff x="708205" y="2194555"/>
            <a:chExt cx="7680145" cy="80234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EA961D-AFDC-4446-9F62-93EEEF7C0510}"/>
                </a:ext>
              </a:extLst>
            </p:cNvPr>
            <p:cNvGrpSpPr/>
            <p:nvPr/>
          </p:nvGrpSpPr>
          <p:grpSpPr>
            <a:xfrm>
              <a:off x="708205" y="2194555"/>
              <a:ext cx="7680145" cy="802341"/>
              <a:chOff x="708205" y="1584958"/>
              <a:chExt cx="7680145" cy="802341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C4DBC6-E7C0-48CC-A5B6-9304A5D26698}"/>
                  </a:ext>
                </a:extLst>
              </p:cNvPr>
              <p:cNvSpPr/>
              <p:nvPr/>
            </p:nvSpPr>
            <p:spPr>
              <a:xfrm>
                <a:off x="755651" y="1584958"/>
                <a:ext cx="7632699" cy="80234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AFA9B78-7B4E-4FAB-B536-6CFBCD676F92}"/>
                  </a:ext>
                </a:extLst>
              </p:cNvPr>
              <p:cNvSpPr/>
              <p:nvPr/>
            </p:nvSpPr>
            <p:spPr>
              <a:xfrm rot="2700000">
                <a:off x="708205" y="1938929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E9FF12E-21DD-46CE-B60C-86402E878302}"/>
                </a:ext>
              </a:extLst>
            </p:cNvPr>
            <p:cNvSpPr txBox="1"/>
            <p:nvPr/>
          </p:nvSpPr>
          <p:spPr>
            <a:xfrm>
              <a:off x="896982" y="2238178"/>
              <a:ext cx="7491367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Did you discuss any of these phyla or classes? Which of them are vertebrates and which are invertebrates?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0BEBA57C-7B98-450D-8CE8-3880AECB9AE5}"/>
              </a:ext>
            </a:extLst>
          </p:cNvPr>
          <p:cNvGrpSpPr/>
          <p:nvPr/>
        </p:nvGrpSpPr>
        <p:grpSpPr>
          <a:xfrm>
            <a:off x="774700" y="3204193"/>
            <a:ext cx="2773032" cy="1061454"/>
            <a:chOff x="2980068" y="4300900"/>
            <a:chExt cx="2773032" cy="1061454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0E245FCF-C9F8-4692-83ED-9B31D7ABB624}"/>
                </a:ext>
              </a:extLst>
            </p:cNvPr>
            <p:cNvSpPr/>
            <p:nvPr/>
          </p:nvSpPr>
          <p:spPr>
            <a:xfrm>
              <a:off x="2980068" y="4486275"/>
              <a:ext cx="876079" cy="876079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7768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7768AD"/>
                  </a:solidFill>
                </a:ln>
              </a:endParaRPr>
            </a:p>
          </p:txBody>
        </p: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04B46E81-734E-4301-A5F1-ECBE6574F4E5}"/>
                </a:ext>
              </a:extLst>
            </p:cNvPr>
            <p:cNvGrpSpPr/>
            <p:nvPr/>
          </p:nvGrpSpPr>
          <p:grpSpPr>
            <a:xfrm>
              <a:off x="3781956" y="4704626"/>
              <a:ext cx="1971144" cy="429349"/>
              <a:chOff x="708205" y="4991101"/>
              <a:chExt cx="1947208" cy="429349"/>
            </a:xfrm>
          </p:grpSpPr>
          <p:grpSp>
            <p:nvGrpSpPr>
              <p:cNvPr id="69" name="Group 68">
                <a:extLst>
                  <a:ext uri="{FF2B5EF4-FFF2-40B4-BE49-F238E27FC236}">
                    <a16:creationId xmlns:a16="http://schemas.microsoft.com/office/drawing/2014/main" id="{E9135487-2527-4CA3-8E13-AAEB999C5AA8}"/>
                  </a:ext>
                </a:extLst>
              </p:cNvPr>
              <p:cNvGrpSpPr/>
              <p:nvPr/>
            </p:nvGrpSpPr>
            <p:grpSpPr>
              <a:xfrm>
                <a:off x="708205" y="4991101"/>
                <a:ext cx="1947208" cy="429349"/>
                <a:chOff x="708205" y="1276351"/>
                <a:chExt cx="1947208" cy="429349"/>
              </a:xfrm>
            </p:grpSpPr>
            <p:sp>
              <p:nvSpPr>
                <p:cNvPr id="71" name="Rectangle 70">
                  <a:extLst>
                    <a:ext uri="{FF2B5EF4-FFF2-40B4-BE49-F238E27FC236}">
                      <a16:creationId xmlns:a16="http://schemas.microsoft.com/office/drawing/2014/main" id="{AF687207-E47A-4343-B665-02014C9B74E5}"/>
                    </a:ext>
                  </a:extLst>
                </p:cNvPr>
                <p:cNvSpPr/>
                <p:nvPr/>
              </p:nvSpPr>
              <p:spPr>
                <a:xfrm>
                  <a:off x="755649" y="1276351"/>
                  <a:ext cx="1899764" cy="429349"/>
                </a:xfrm>
                <a:prstGeom prst="rect">
                  <a:avLst/>
                </a:prstGeom>
                <a:solidFill>
                  <a:srgbClr val="7768AD"/>
                </a:solidFill>
                <a:ln w="28575">
                  <a:solidFill>
                    <a:srgbClr val="7768A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winkl"/>
                    <a:ea typeface="+mn-ea"/>
                    <a:cs typeface="+mn-cs"/>
                  </a:endParaRPr>
                </a:p>
              </p:txBody>
            </p:sp>
            <p:sp>
              <p:nvSpPr>
                <p:cNvPr id="72" name="Rectangle 71">
                  <a:extLst>
                    <a:ext uri="{FF2B5EF4-FFF2-40B4-BE49-F238E27FC236}">
                      <a16:creationId xmlns:a16="http://schemas.microsoft.com/office/drawing/2014/main" id="{F70E7F39-1731-4674-A8E1-4C6BB9F72E34}"/>
                    </a:ext>
                  </a:extLst>
                </p:cNvPr>
                <p:cNvSpPr/>
                <p:nvPr/>
              </p:nvSpPr>
              <p:spPr>
                <a:xfrm rot="2700000">
                  <a:off x="708205" y="1446534"/>
                  <a:ext cx="94891" cy="94891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rgbClr val="7768A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wink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8538C42E-8BCC-4ACE-AE8A-C645A01C0DDB}"/>
                  </a:ext>
                </a:extLst>
              </p:cNvPr>
              <p:cNvSpPr txBox="1"/>
              <p:nvPr/>
            </p:nvSpPr>
            <p:spPr>
              <a:xfrm>
                <a:off x="896982" y="4992597"/>
                <a:ext cx="1711384" cy="422405"/>
              </a:xfrm>
              <a:prstGeom prst="rect">
                <a:avLst/>
              </a:prstGeom>
              <a:noFill/>
            </p:spPr>
            <p:txBody>
              <a:bodyPr wrap="square" lIns="0" tIns="72000" rIns="0" bIns="72000" rtlCol="0">
                <a:spAutoFit/>
              </a:bodyPr>
              <a:lstStyle/>
              <a:p>
                <a:pPr lvl="0"/>
                <a:r>
                  <a:rPr lang="en-GB" dirty="0">
                    <a:solidFill>
                      <a:srgbClr val="FFFFFF"/>
                    </a:solidFill>
                    <a:latin typeface="Twinkl SemiBold"/>
                  </a:rPr>
                  <a:t>Class: Mammals </a:t>
                </a:r>
              </a:p>
            </p:txBody>
          </p:sp>
        </p:grpSp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3725A2C8-C2E7-4CB7-A7EA-FBC4EB7151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6536" y="4300900"/>
              <a:ext cx="502695" cy="956899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738B02B-96B6-4861-852A-37CD1A152B56}"/>
              </a:ext>
            </a:extLst>
          </p:cNvPr>
          <p:cNvGrpSpPr/>
          <p:nvPr/>
        </p:nvGrpSpPr>
        <p:grpSpPr>
          <a:xfrm>
            <a:off x="755650" y="1611190"/>
            <a:ext cx="2792082" cy="952500"/>
            <a:chOff x="755650" y="1971675"/>
            <a:chExt cx="2792082" cy="95250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7E7C3A6-E55B-4206-9451-A630D178B6A1}"/>
                </a:ext>
              </a:extLst>
            </p:cNvPr>
            <p:cNvGrpSpPr/>
            <p:nvPr/>
          </p:nvGrpSpPr>
          <p:grpSpPr>
            <a:xfrm>
              <a:off x="774700" y="1971675"/>
              <a:ext cx="2773032" cy="876079"/>
              <a:chOff x="2980068" y="4486275"/>
              <a:chExt cx="2773032" cy="876079"/>
            </a:xfrm>
          </p:grpSpPr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E45D5B53-68E1-447C-A470-DBBFAB0FC803}"/>
                  </a:ext>
                </a:extLst>
              </p:cNvPr>
              <p:cNvSpPr/>
              <p:nvPr/>
            </p:nvSpPr>
            <p:spPr>
              <a:xfrm>
                <a:off x="2980068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76FEB88A-0C35-45F5-8968-C2E0007218F1}"/>
                  </a:ext>
                </a:extLst>
              </p:cNvPr>
              <p:cNvGrpSpPr/>
              <p:nvPr/>
            </p:nvGrpSpPr>
            <p:grpSpPr>
              <a:xfrm>
                <a:off x="3781956" y="4704626"/>
                <a:ext cx="1971144" cy="429349"/>
                <a:chOff x="708205" y="4991101"/>
                <a:chExt cx="1947208" cy="429349"/>
              </a:xfrm>
            </p:grpSpPr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BF2B9D0A-01BE-4F83-B57C-A019A3C825D2}"/>
                    </a:ext>
                  </a:extLst>
                </p:cNvPr>
                <p:cNvGrpSpPr/>
                <p:nvPr/>
              </p:nvGrpSpPr>
              <p:grpSpPr>
                <a:xfrm>
                  <a:off x="708205" y="4991101"/>
                  <a:ext cx="1947208" cy="429349"/>
                  <a:chOff x="708205" y="1276351"/>
                  <a:chExt cx="1947208" cy="429349"/>
                </a:xfrm>
              </p:grpSpPr>
              <p:sp>
                <p:nvSpPr>
                  <p:cNvPr id="62" name="Rectangle 61">
                    <a:extLst>
                      <a:ext uri="{FF2B5EF4-FFF2-40B4-BE49-F238E27FC236}">
                        <a16:creationId xmlns:a16="http://schemas.microsoft.com/office/drawing/2014/main" id="{97B598FB-4454-4F4C-86D6-1A807541A32F}"/>
                      </a:ext>
                    </a:extLst>
                  </p:cNvPr>
                  <p:cNvSpPr/>
                  <p:nvPr/>
                </p:nvSpPr>
                <p:spPr>
                  <a:xfrm>
                    <a:off x="755649" y="1276351"/>
                    <a:ext cx="1899764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3" name="Rectangle 62">
                    <a:extLst>
                      <a:ext uri="{FF2B5EF4-FFF2-40B4-BE49-F238E27FC236}">
                        <a16:creationId xmlns:a16="http://schemas.microsoft.com/office/drawing/2014/main" id="{D289BAA9-7121-4158-9B52-669D9F060F46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7D36400F-AAD8-4BD0-8E8C-AE95AA672F7D}"/>
                    </a:ext>
                  </a:extLst>
                </p:cNvPr>
                <p:cNvSpPr txBox="1"/>
                <p:nvPr/>
              </p:nvSpPr>
              <p:spPr>
                <a:xfrm>
                  <a:off x="896982" y="4992597"/>
                  <a:ext cx="1711384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Class: Arachnids </a:t>
                  </a:r>
                </a:p>
              </p:txBody>
            </p:sp>
          </p:grpSp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73FE22F-1355-4E3A-8308-0CA21FAA4F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047875"/>
              <a:ext cx="1026371" cy="876300"/>
            </a:xfrm>
            <a:prstGeom prst="rect">
              <a:avLst/>
            </a:prstGeom>
          </p:spPr>
        </p:pic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680B1456-C664-43E5-8B26-04DB114C11C8}"/>
              </a:ext>
            </a:extLst>
          </p:cNvPr>
          <p:cNvGrpSpPr/>
          <p:nvPr/>
        </p:nvGrpSpPr>
        <p:grpSpPr>
          <a:xfrm>
            <a:off x="1357498" y="2445902"/>
            <a:ext cx="3142602" cy="876079"/>
            <a:chOff x="1357498" y="2828925"/>
            <a:chExt cx="3142602" cy="876079"/>
          </a:xfrm>
        </p:grpSpPr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BA07C1E2-440D-4A60-9782-ADC278459293}"/>
                </a:ext>
              </a:extLst>
            </p:cNvPr>
            <p:cNvGrpSpPr/>
            <p:nvPr/>
          </p:nvGrpSpPr>
          <p:grpSpPr>
            <a:xfrm>
              <a:off x="1357498" y="2828925"/>
              <a:ext cx="2971613" cy="876079"/>
              <a:chOff x="3639066" y="4486275"/>
              <a:chExt cx="2971613" cy="876079"/>
            </a:xfrm>
          </p:grpSpPr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id="{005F3AF5-6A2B-4C5E-AE38-126BF6A658CC}"/>
                  </a:ext>
                </a:extLst>
              </p:cNvPr>
              <p:cNvSpPr/>
              <p:nvPr/>
            </p:nvSpPr>
            <p:spPr>
              <a:xfrm>
                <a:off x="5734600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83" name="Group 82">
                <a:extLst>
                  <a:ext uri="{FF2B5EF4-FFF2-40B4-BE49-F238E27FC236}">
                    <a16:creationId xmlns:a16="http://schemas.microsoft.com/office/drawing/2014/main" id="{EF1064DB-609A-44C7-A9BB-7FE9773FECA8}"/>
                  </a:ext>
                </a:extLst>
              </p:cNvPr>
              <p:cNvGrpSpPr/>
              <p:nvPr/>
            </p:nvGrpSpPr>
            <p:grpSpPr>
              <a:xfrm>
                <a:off x="3639066" y="4704626"/>
                <a:ext cx="2096902" cy="429349"/>
                <a:chOff x="567055" y="4991101"/>
                <a:chExt cx="2071440" cy="429349"/>
              </a:xfrm>
            </p:grpSpPr>
            <p:grpSp>
              <p:nvGrpSpPr>
                <p:cNvPr id="85" name="Group 84">
                  <a:extLst>
                    <a:ext uri="{FF2B5EF4-FFF2-40B4-BE49-F238E27FC236}">
                      <a16:creationId xmlns:a16="http://schemas.microsoft.com/office/drawing/2014/main" id="{1D308506-D667-41B3-8D43-EA2812D9A1AE}"/>
                    </a:ext>
                  </a:extLst>
                </p:cNvPr>
                <p:cNvGrpSpPr/>
                <p:nvPr/>
              </p:nvGrpSpPr>
              <p:grpSpPr>
                <a:xfrm>
                  <a:off x="567055" y="4991101"/>
                  <a:ext cx="2071440" cy="429349"/>
                  <a:chOff x="567055" y="1276351"/>
                  <a:chExt cx="2071440" cy="429349"/>
                </a:xfrm>
              </p:grpSpPr>
              <p:sp>
                <p:nvSpPr>
                  <p:cNvPr id="87" name="Rectangle 86">
                    <a:extLst>
                      <a:ext uri="{FF2B5EF4-FFF2-40B4-BE49-F238E27FC236}">
                        <a16:creationId xmlns:a16="http://schemas.microsoft.com/office/drawing/2014/main" id="{9D1500B6-8DED-47A6-9AEE-28CB84AE5913}"/>
                      </a:ext>
                    </a:extLst>
                  </p:cNvPr>
                  <p:cNvSpPr/>
                  <p:nvPr/>
                </p:nvSpPr>
                <p:spPr>
                  <a:xfrm>
                    <a:off x="614499" y="1276351"/>
                    <a:ext cx="2023996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88" name="Rectangle 87">
                    <a:extLst>
                      <a:ext uri="{FF2B5EF4-FFF2-40B4-BE49-F238E27FC236}">
                        <a16:creationId xmlns:a16="http://schemas.microsoft.com/office/drawing/2014/main" id="{9653C88A-2766-441E-8738-093348E499EC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567055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86" name="TextBox 85">
                  <a:extLst>
                    <a:ext uri="{FF2B5EF4-FFF2-40B4-BE49-F238E27FC236}">
                      <a16:creationId xmlns:a16="http://schemas.microsoft.com/office/drawing/2014/main" id="{53405278-64E8-4CEF-B436-9209F45BF5D4}"/>
                    </a:ext>
                  </a:extLst>
                </p:cNvPr>
                <p:cNvSpPr txBox="1"/>
                <p:nvPr/>
              </p:nvSpPr>
              <p:spPr>
                <a:xfrm>
                  <a:off x="755832" y="4992597"/>
                  <a:ext cx="1801099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Phylum: Annelids </a:t>
                  </a:r>
                </a:p>
              </p:txBody>
            </p:sp>
          </p:grpSp>
        </p:grp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AF1D3C5-0A59-45DB-80AE-C4D2C742ED1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7777" y="2927839"/>
              <a:ext cx="892323" cy="659422"/>
            </a:xfrm>
            <a:prstGeom prst="rect">
              <a:avLst/>
            </a:prstGeom>
          </p:spPr>
        </p:pic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D4E9ECB1-11DD-40E1-8840-9822817E3586}"/>
              </a:ext>
            </a:extLst>
          </p:cNvPr>
          <p:cNvGrpSpPr/>
          <p:nvPr/>
        </p:nvGrpSpPr>
        <p:grpSpPr>
          <a:xfrm>
            <a:off x="1500388" y="4147859"/>
            <a:ext cx="2828723" cy="1370605"/>
            <a:chOff x="1500388" y="4318018"/>
            <a:chExt cx="2828723" cy="1370605"/>
          </a:xfrm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E3628070-C4CA-40C1-A5CF-C3D71DC104DD}"/>
                </a:ext>
              </a:extLst>
            </p:cNvPr>
            <p:cNvGrpSpPr/>
            <p:nvPr/>
          </p:nvGrpSpPr>
          <p:grpSpPr>
            <a:xfrm>
              <a:off x="1500388" y="4543425"/>
              <a:ext cx="2828723" cy="876079"/>
              <a:chOff x="3781956" y="4486275"/>
              <a:chExt cx="2828723" cy="876079"/>
            </a:xfrm>
          </p:grpSpPr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id="{1BCCB068-07F2-470C-A8C2-903A6134CDD6}"/>
                  </a:ext>
                </a:extLst>
              </p:cNvPr>
              <p:cNvSpPr/>
              <p:nvPr/>
            </p:nvSpPr>
            <p:spPr>
              <a:xfrm>
                <a:off x="5734600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91" name="Group 90">
                <a:extLst>
                  <a:ext uri="{FF2B5EF4-FFF2-40B4-BE49-F238E27FC236}">
                    <a16:creationId xmlns:a16="http://schemas.microsoft.com/office/drawing/2014/main" id="{D78396E0-8336-4925-901C-90ECE40F5D7D}"/>
                  </a:ext>
                </a:extLst>
              </p:cNvPr>
              <p:cNvGrpSpPr/>
              <p:nvPr/>
            </p:nvGrpSpPr>
            <p:grpSpPr>
              <a:xfrm>
                <a:off x="3781956" y="4704626"/>
                <a:ext cx="1971144" cy="429349"/>
                <a:chOff x="708205" y="4991101"/>
                <a:chExt cx="1947208" cy="429349"/>
              </a:xfrm>
            </p:grpSpPr>
            <p:grpSp>
              <p:nvGrpSpPr>
                <p:cNvPr id="93" name="Group 92">
                  <a:extLst>
                    <a:ext uri="{FF2B5EF4-FFF2-40B4-BE49-F238E27FC236}">
                      <a16:creationId xmlns:a16="http://schemas.microsoft.com/office/drawing/2014/main" id="{11E63D4C-A10D-43FB-9A64-9FB98C2DC0B4}"/>
                    </a:ext>
                  </a:extLst>
                </p:cNvPr>
                <p:cNvGrpSpPr/>
                <p:nvPr/>
              </p:nvGrpSpPr>
              <p:grpSpPr>
                <a:xfrm>
                  <a:off x="708205" y="4991101"/>
                  <a:ext cx="1947208" cy="429349"/>
                  <a:chOff x="708205" y="1276351"/>
                  <a:chExt cx="1947208" cy="429349"/>
                </a:xfrm>
              </p:grpSpPr>
              <p:sp>
                <p:nvSpPr>
                  <p:cNvPr id="95" name="Rectangle 94">
                    <a:extLst>
                      <a:ext uri="{FF2B5EF4-FFF2-40B4-BE49-F238E27FC236}">
                        <a16:creationId xmlns:a16="http://schemas.microsoft.com/office/drawing/2014/main" id="{A9DE1EA4-EAC5-4272-A13D-17C09DC1AC2D}"/>
                      </a:ext>
                    </a:extLst>
                  </p:cNvPr>
                  <p:cNvSpPr/>
                  <p:nvPr/>
                </p:nvSpPr>
                <p:spPr>
                  <a:xfrm>
                    <a:off x="755649" y="1276351"/>
                    <a:ext cx="1899764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6" name="Rectangle 95">
                    <a:extLst>
                      <a:ext uri="{FF2B5EF4-FFF2-40B4-BE49-F238E27FC236}">
                        <a16:creationId xmlns:a16="http://schemas.microsoft.com/office/drawing/2014/main" id="{3C095EBD-C076-41D3-97E8-97DB656F581C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A270310E-0365-4070-8D83-19A7AEEF9D6B}"/>
                    </a:ext>
                  </a:extLst>
                </p:cNvPr>
                <p:cNvSpPr txBox="1"/>
                <p:nvPr/>
              </p:nvSpPr>
              <p:spPr>
                <a:xfrm>
                  <a:off x="896982" y="4992597"/>
                  <a:ext cx="1711384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Class: Birds </a:t>
                  </a:r>
                </a:p>
              </p:txBody>
            </p:sp>
          </p:grpSp>
        </p:grpSp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2FCEDFE9-A3AC-4E26-B0E6-E244C8CA9C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3879" y="4318018"/>
              <a:ext cx="1691937" cy="1370605"/>
            </a:xfrm>
            <a:prstGeom prst="rect">
              <a:avLst/>
            </a:prstGeom>
          </p:spPr>
        </p:pic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ACCF42B5-BA7B-4806-916E-58D6F7436E98}"/>
              </a:ext>
            </a:extLst>
          </p:cNvPr>
          <p:cNvGrpSpPr/>
          <p:nvPr/>
        </p:nvGrpSpPr>
        <p:grpSpPr>
          <a:xfrm>
            <a:off x="627410" y="5400675"/>
            <a:ext cx="2920322" cy="944563"/>
            <a:chOff x="627410" y="5400675"/>
            <a:chExt cx="2920322" cy="944563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2304F770-1123-4B15-AD98-7243960BFB7E}"/>
                </a:ext>
              </a:extLst>
            </p:cNvPr>
            <p:cNvGrpSpPr/>
            <p:nvPr/>
          </p:nvGrpSpPr>
          <p:grpSpPr>
            <a:xfrm>
              <a:off x="774700" y="5400675"/>
              <a:ext cx="2773032" cy="876079"/>
              <a:chOff x="2980068" y="4486275"/>
              <a:chExt cx="2773032" cy="876079"/>
            </a:xfrm>
          </p:grpSpPr>
          <p:sp>
            <p:nvSpPr>
              <p:cNvPr id="74" name="Oval 73">
                <a:extLst>
                  <a:ext uri="{FF2B5EF4-FFF2-40B4-BE49-F238E27FC236}">
                    <a16:creationId xmlns:a16="http://schemas.microsoft.com/office/drawing/2014/main" id="{A7DC0297-7B5A-4580-BB99-9E1782664C69}"/>
                  </a:ext>
                </a:extLst>
              </p:cNvPr>
              <p:cNvSpPr/>
              <p:nvPr/>
            </p:nvSpPr>
            <p:spPr>
              <a:xfrm>
                <a:off x="2980068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073A3E14-FBDD-4575-A362-3B97A292D260}"/>
                  </a:ext>
                </a:extLst>
              </p:cNvPr>
              <p:cNvGrpSpPr/>
              <p:nvPr/>
            </p:nvGrpSpPr>
            <p:grpSpPr>
              <a:xfrm>
                <a:off x="3781956" y="4704626"/>
                <a:ext cx="1971144" cy="429349"/>
                <a:chOff x="708205" y="4991101"/>
                <a:chExt cx="1947208" cy="429349"/>
              </a:xfrm>
            </p:grpSpPr>
            <p:grpSp>
              <p:nvGrpSpPr>
                <p:cNvPr id="77" name="Group 76">
                  <a:extLst>
                    <a:ext uri="{FF2B5EF4-FFF2-40B4-BE49-F238E27FC236}">
                      <a16:creationId xmlns:a16="http://schemas.microsoft.com/office/drawing/2014/main" id="{E449770C-D9BA-4386-93A3-59E0277CFBA6}"/>
                    </a:ext>
                  </a:extLst>
                </p:cNvPr>
                <p:cNvGrpSpPr/>
                <p:nvPr/>
              </p:nvGrpSpPr>
              <p:grpSpPr>
                <a:xfrm>
                  <a:off x="708205" y="4991101"/>
                  <a:ext cx="1947208" cy="429349"/>
                  <a:chOff x="708205" y="1276351"/>
                  <a:chExt cx="1947208" cy="429349"/>
                </a:xfrm>
              </p:grpSpPr>
              <p:sp>
                <p:nvSpPr>
                  <p:cNvPr id="79" name="Rectangle 78">
                    <a:extLst>
                      <a:ext uri="{FF2B5EF4-FFF2-40B4-BE49-F238E27FC236}">
                        <a16:creationId xmlns:a16="http://schemas.microsoft.com/office/drawing/2014/main" id="{017D1525-1200-4D2D-8938-6D1CE419C004}"/>
                      </a:ext>
                    </a:extLst>
                  </p:cNvPr>
                  <p:cNvSpPr/>
                  <p:nvPr/>
                </p:nvSpPr>
                <p:spPr>
                  <a:xfrm>
                    <a:off x="755649" y="1276351"/>
                    <a:ext cx="1899764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80" name="Rectangle 79">
                    <a:extLst>
                      <a:ext uri="{FF2B5EF4-FFF2-40B4-BE49-F238E27FC236}">
                        <a16:creationId xmlns:a16="http://schemas.microsoft.com/office/drawing/2014/main" id="{A01724AA-CEE2-4770-B725-1FF3E8735134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78" name="TextBox 77">
                  <a:extLst>
                    <a:ext uri="{FF2B5EF4-FFF2-40B4-BE49-F238E27FC236}">
                      <a16:creationId xmlns:a16="http://schemas.microsoft.com/office/drawing/2014/main" id="{FC633D43-39F8-43A2-A482-03E0C4165F81}"/>
                    </a:ext>
                  </a:extLst>
                </p:cNvPr>
                <p:cNvSpPr txBox="1"/>
                <p:nvPr/>
              </p:nvSpPr>
              <p:spPr>
                <a:xfrm>
                  <a:off x="896982" y="4992597"/>
                  <a:ext cx="1711384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Class: Reptiles </a:t>
                  </a:r>
                </a:p>
              </p:txBody>
            </p:sp>
          </p:grpSp>
        </p:grpSp>
        <p:pic>
          <p:nvPicPr>
            <p:cNvPr id="150" name="Picture 149">
              <a:extLst>
                <a:ext uri="{FF2B5EF4-FFF2-40B4-BE49-F238E27FC236}">
                  <a16:creationId xmlns:a16="http://schemas.microsoft.com/office/drawing/2014/main" id="{83816C6C-9E62-45BF-A06A-D5FD91E7CA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410" y="5587376"/>
              <a:ext cx="1070321" cy="757862"/>
            </a:xfrm>
            <a:prstGeom prst="rect">
              <a:avLst/>
            </a:prstGeom>
          </p:spPr>
        </p:pic>
      </p:grpSp>
      <p:grpSp>
        <p:nvGrpSpPr>
          <p:cNvPr id="164" name="Group 163">
            <a:extLst>
              <a:ext uri="{FF2B5EF4-FFF2-40B4-BE49-F238E27FC236}">
                <a16:creationId xmlns:a16="http://schemas.microsoft.com/office/drawing/2014/main" id="{0717EA54-C55B-40FF-A2BE-004C65EABE0D}"/>
              </a:ext>
            </a:extLst>
          </p:cNvPr>
          <p:cNvGrpSpPr/>
          <p:nvPr/>
        </p:nvGrpSpPr>
        <p:grpSpPr>
          <a:xfrm>
            <a:off x="5286569" y="1611190"/>
            <a:ext cx="3259553" cy="876079"/>
            <a:chOff x="5286569" y="1611190"/>
            <a:chExt cx="3259553" cy="876079"/>
          </a:xfrm>
        </p:grpSpPr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6510CAA4-135E-4E01-B650-5B9E058F73DD}"/>
                </a:ext>
              </a:extLst>
            </p:cNvPr>
            <p:cNvGrpSpPr/>
            <p:nvPr/>
          </p:nvGrpSpPr>
          <p:grpSpPr>
            <a:xfrm>
              <a:off x="5286569" y="1611190"/>
              <a:ext cx="3101781" cy="876079"/>
              <a:chOff x="3508898" y="4486275"/>
              <a:chExt cx="3101781" cy="876079"/>
            </a:xfrm>
          </p:grpSpPr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165DDA41-D245-48E5-9F2E-EB5CD70349E6}"/>
                  </a:ext>
                </a:extLst>
              </p:cNvPr>
              <p:cNvSpPr/>
              <p:nvPr/>
            </p:nvSpPr>
            <p:spPr>
              <a:xfrm>
                <a:off x="5734600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139" name="Group 138">
                <a:extLst>
                  <a:ext uri="{FF2B5EF4-FFF2-40B4-BE49-F238E27FC236}">
                    <a16:creationId xmlns:a16="http://schemas.microsoft.com/office/drawing/2014/main" id="{87AB94DE-5FD0-41BC-9648-1A7DE3002F48}"/>
                  </a:ext>
                </a:extLst>
              </p:cNvPr>
              <p:cNvGrpSpPr/>
              <p:nvPr/>
            </p:nvGrpSpPr>
            <p:grpSpPr>
              <a:xfrm>
                <a:off x="3508898" y="4704626"/>
                <a:ext cx="2244532" cy="429349"/>
                <a:chOff x="438456" y="4991101"/>
                <a:chExt cx="2217276" cy="429349"/>
              </a:xfrm>
            </p:grpSpPr>
            <p:grpSp>
              <p:nvGrpSpPr>
                <p:cNvPr id="141" name="Group 140">
                  <a:extLst>
                    <a:ext uri="{FF2B5EF4-FFF2-40B4-BE49-F238E27FC236}">
                      <a16:creationId xmlns:a16="http://schemas.microsoft.com/office/drawing/2014/main" id="{780283B7-6E97-43F1-88BB-7453BF5CD404}"/>
                    </a:ext>
                  </a:extLst>
                </p:cNvPr>
                <p:cNvGrpSpPr/>
                <p:nvPr/>
              </p:nvGrpSpPr>
              <p:grpSpPr>
                <a:xfrm>
                  <a:off x="438456" y="4991101"/>
                  <a:ext cx="2217276" cy="429349"/>
                  <a:chOff x="438456" y="1276351"/>
                  <a:chExt cx="2217276" cy="429349"/>
                </a:xfrm>
              </p:grpSpPr>
              <p:sp>
                <p:nvSpPr>
                  <p:cNvPr id="143" name="Rectangle 142">
                    <a:extLst>
                      <a:ext uri="{FF2B5EF4-FFF2-40B4-BE49-F238E27FC236}">
                        <a16:creationId xmlns:a16="http://schemas.microsoft.com/office/drawing/2014/main" id="{5F5CEC94-C3B1-4EB5-9DCC-F72733E51F8E}"/>
                      </a:ext>
                    </a:extLst>
                  </p:cNvPr>
                  <p:cNvSpPr/>
                  <p:nvPr/>
                </p:nvSpPr>
                <p:spPr>
                  <a:xfrm>
                    <a:off x="485908" y="1276351"/>
                    <a:ext cx="2169824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44" name="Rectangle 143">
                    <a:extLst>
                      <a:ext uri="{FF2B5EF4-FFF2-40B4-BE49-F238E27FC236}">
                        <a16:creationId xmlns:a16="http://schemas.microsoft.com/office/drawing/2014/main" id="{8189171A-5544-486C-84AB-2487C9D54363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438456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42" name="TextBox 141">
                  <a:extLst>
                    <a:ext uri="{FF2B5EF4-FFF2-40B4-BE49-F238E27FC236}">
                      <a16:creationId xmlns:a16="http://schemas.microsoft.com/office/drawing/2014/main" id="{46428E7E-EF6F-4EA9-BE32-9E71E6BDDD59}"/>
                    </a:ext>
                  </a:extLst>
                </p:cNvPr>
                <p:cNvSpPr txBox="1"/>
                <p:nvPr/>
              </p:nvSpPr>
              <p:spPr>
                <a:xfrm>
                  <a:off x="627241" y="4992597"/>
                  <a:ext cx="1884213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Class: Amphibians </a:t>
                  </a:r>
                </a:p>
              </p:txBody>
            </p:sp>
          </p:grpSp>
        </p:grpSp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06B3E391-B0E4-45EB-933E-94FC702AED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6937" y="1648690"/>
              <a:ext cx="1389185" cy="784832"/>
            </a:xfrm>
            <a:prstGeom prst="rect">
              <a:avLst/>
            </a:prstGeom>
          </p:spPr>
        </p:pic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2039FBEC-DB8A-4221-98AD-161F0CA4A7EA}"/>
              </a:ext>
            </a:extLst>
          </p:cNvPr>
          <p:cNvGrpSpPr/>
          <p:nvPr/>
        </p:nvGrpSpPr>
        <p:grpSpPr>
          <a:xfrm>
            <a:off x="4668715" y="2369087"/>
            <a:ext cx="3080825" cy="876079"/>
            <a:chOff x="4668715" y="2369087"/>
            <a:chExt cx="3080825" cy="876079"/>
          </a:xfrm>
        </p:grpSpPr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18F1DD91-014A-4239-B15C-65C2F3AB46C8}"/>
                </a:ext>
              </a:extLst>
            </p:cNvPr>
            <p:cNvGrpSpPr/>
            <p:nvPr/>
          </p:nvGrpSpPr>
          <p:grpSpPr>
            <a:xfrm>
              <a:off x="4833939" y="2369087"/>
              <a:ext cx="2915601" cy="876079"/>
              <a:chOff x="2980068" y="4486275"/>
              <a:chExt cx="2915601" cy="876079"/>
            </a:xfrm>
          </p:grpSpPr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A8E72C10-B03A-4C6D-AF52-AEF4B9F579A8}"/>
                  </a:ext>
                </a:extLst>
              </p:cNvPr>
              <p:cNvSpPr/>
              <p:nvPr/>
            </p:nvSpPr>
            <p:spPr>
              <a:xfrm>
                <a:off x="2980068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99" name="Group 98">
                <a:extLst>
                  <a:ext uri="{FF2B5EF4-FFF2-40B4-BE49-F238E27FC236}">
                    <a16:creationId xmlns:a16="http://schemas.microsoft.com/office/drawing/2014/main" id="{6E1BB74A-57AD-41CB-BD76-5356911DE71E}"/>
                  </a:ext>
                </a:extLst>
              </p:cNvPr>
              <p:cNvGrpSpPr/>
              <p:nvPr/>
            </p:nvGrpSpPr>
            <p:grpSpPr>
              <a:xfrm>
                <a:off x="3781956" y="4704626"/>
                <a:ext cx="2113713" cy="429349"/>
                <a:chOff x="708205" y="4991101"/>
                <a:chExt cx="2088046" cy="429349"/>
              </a:xfrm>
            </p:grpSpPr>
            <p:grpSp>
              <p:nvGrpSpPr>
                <p:cNvPr id="101" name="Group 100">
                  <a:extLst>
                    <a:ext uri="{FF2B5EF4-FFF2-40B4-BE49-F238E27FC236}">
                      <a16:creationId xmlns:a16="http://schemas.microsoft.com/office/drawing/2014/main" id="{982D6E96-0AE5-44B3-AA37-0B9F7DEDE336}"/>
                    </a:ext>
                  </a:extLst>
                </p:cNvPr>
                <p:cNvGrpSpPr/>
                <p:nvPr/>
              </p:nvGrpSpPr>
              <p:grpSpPr>
                <a:xfrm>
                  <a:off x="708205" y="4991101"/>
                  <a:ext cx="2088046" cy="429349"/>
                  <a:chOff x="708205" y="1276351"/>
                  <a:chExt cx="2088046" cy="429349"/>
                </a:xfrm>
              </p:grpSpPr>
              <p:sp>
                <p:nvSpPr>
                  <p:cNvPr id="103" name="Rectangle 102">
                    <a:extLst>
                      <a:ext uri="{FF2B5EF4-FFF2-40B4-BE49-F238E27FC236}">
                        <a16:creationId xmlns:a16="http://schemas.microsoft.com/office/drawing/2014/main" id="{FD80C8BC-7899-41BF-9CF2-CF79605AB681}"/>
                      </a:ext>
                    </a:extLst>
                  </p:cNvPr>
                  <p:cNvSpPr/>
                  <p:nvPr/>
                </p:nvSpPr>
                <p:spPr>
                  <a:xfrm>
                    <a:off x="755649" y="1276351"/>
                    <a:ext cx="2040602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4" name="Rectangle 103">
                    <a:extLst>
                      <a:ext uri="{FF2B5EF4-FFF2-40B4-BE49-F238E27FC236}">
                        <a16:creationId xmlns:a16="http://schemas.microsoft.com/office/drawing/2014/main" id="{4BF889A1-1549-4B1F-83E5-4284992F2C63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02" name="TextBox 101">
                  <a:extLst>
                    <a:ext uri="{FF2B5EF4-FFF2-40B4-BE49-F238E27FC236}">
                      <a16:creationId xmlns:a16="http://schemas.microsoft.com/office/drawing/2014/main" id="{B646F056-40EB-4D47-A245-4CEB66508DA4}"/>
                    </a:ext>
                  </a:extLst>
                </p:cNvPr>
                <p:cNvSpPr txBox="1"/>
                <p:nvPr/>
              </p:nvSpPr>
              <p:spPr>
                <a:xfrm>
                  <a:off x="896982" y="4992597"/>
                  <a:ext cx="1793884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Phylum: Molluscs </a:t>
                  </a:r>
                </a:p>
              </p:txBody>
            </p:sp>
          </p:grpSp>
        </p:grpSp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769F93DF-949B-45A7-95BE-F58429FB5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8715" y="2466019"/>
              <a:ext cx="1213338" cy="627234"/>
            </a:xfrm>
            <a:prstGeom prst="rect">
              <a:avLst/>
            </a:prstGeom>
          </p:spPr>
        </p:pic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35FD87AD-143E-4A05-902F-190E47AB5A98}"/>
              </a:ext>
            </a:extLst>
          </p:cNvPr>
          <p:cNvGrpSpPr/>
          <p:nvPr/>
        </p:nvGrpSpPr>
        <p:grpSpPr>
          <a:xfrm>
            <a:off x="4950011" y="3126984"/>
            <a:ext cx="3587319" cy="1040482"/>
            <a:chOff x="4950011" y="3126984"/>
            <a:chExt cx="3587319" cy="1040482"/>
          </a:xfrm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B420B119-6705-4DDC-8BBF-38A6028E1A7A}"/>
                </a:ext>
              </a:extLst>
            </p:cNvPr>
            <p:cNvGrpSpPr/>
            <p:nvPr/>
          </p:nvGrpSpPr>
          <p:grpSpPr>
            <a:xfrm>
              <a:off x="4950011" y="3126984"/>
              <a:ext cx="3438339" cy="876079"/>
              <a:chOff x="3172340" y="4486275"/>
              <a:chExt cx="3438339" cy="876079"/>
            </a:xfrm>
          </p:grpSpPr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7ADBE1E0-1A3F-4E31-B63C-5FDBC3696C07}"/>
                  </a:ext>
                </a:extLst>
              </p:cNvPr>
              <p:cNvSpPr/>
              <p:nvPr/>
            </p:nvSpPr>
            <p:spPr>
              <a:xfrm>
                <a:off x="5734600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123" name="Group 122">
                <a:extLst>
                  <a:ext uri="{FF2B5EF4-FFF2-40B4-BE49-F238E27FC236}">
                    <a16:creationId xmlns:a16="http://schemas.microsoft.com/office/drawing/2014/main" id="{F3D046A5-A0D3-42F5-9DE6-A191527354ED}"/>
                  </a:ext>
                </a:extLst>
              </p:cNvPr>
              <p:cNvGrpSpPr/>
              <p:nvPr/>
            </p:nvGrpSpPr>
            <p:grpSpPr>
              <a:xfrm>
                <a:off x="3172340" y="4704626"/>
                <a:ext cx="2828723" cy="429349"/>
                <a:chOff x="105989" y="4991101"/>
                <a:chExt cx="2794374" cy="429349"/>
              </a:xfrm>
            </p:grpSpPr>
            <p:grpSp>
              <p:nvGrpSpPr>
                <p:cNvPr id="125" name="Group 124">
                  <a:extLst>
                    <a:ext uri="{FF2B5EF4-FFF2-40B4-BE49-F238E27FC236}">
                      <a16:creationId xmlns:a16="http://schemas.microsoft.com/office/drawing/2014/main" id="{2DE046C5-797F-4599-BA6A-9A2F513BA66A}"/>
                    </a:ext>
                  </a:extLst>
                </p:cNvPr>
                <p:cNvGrpSpPr/>
                <p:nvPr/>
              </p:nvGrpSpPr>
              <p:grpSpPr>
                <a:xfrm>
                  <a:off x="105989" y="4991101"/>
                  <a:ext cx="2548179" cy="429349"/>
                  <a:chOff x="105989" y="1276351"/>
                  <a:chExt cx="2548179" cy="429349"/>
                </a:xfrm>
              </p:grpSpPr>
              <p:sp>
                <p:nvSpPr>
                  <p:cNvPr id="127" name="Rectangle 126">
                    <a:extLst>
                      <a:ext uri="{FF2B5EF4-FFF2-40B4-BE49-F238E27FC236}">
                        <a16:creationId xmlns:a16="http://schemas.microsoft.com/office/drawing/2014/main" id="{0B419C1E-7D44-47DB-85AB-5B12792F3E6F}"/>
                      </a:ext>
                    </a:extLst>
                  </p:cNvPr>
                  <p:cNvSpPr/>
                  <p:nvPr/>
                </p:nvSpPr>
                <p:spPr>
                  <a:xfrm>
                    <a:off x="153439" y="1276351"/>
                    <a:ext cx="2500729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28" name="Rectangle 127">
                    <a:extLst>
                      <a:ext uri="{FF2B5EF4-FFF2-40B4-BE49-F238E27FC236}">
                        <a16:creationId xmlns:a16="http://schemas.microsoft.com/office/drawing/2014/main" id="{EF93FA17-4513-411C-972D-9408F1EEA4B7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105989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26" name="TextBox 125">
                  <a:extLst>
                    <a:ext uri="{FF2B5EF4-FFF2-40B4-BE49-F238E27FC236}">
                      <a16:creationId xmlns:a16="http://schemas.microsoft.com/office/drawing/2014/main" id="{1B39F69F-CA1D-4DCD-8861-05868F5BF11F}"/>
                    </a:ext>
                  </a:extLst>
                </p:cNvPr>
                <p:cNvSpPr txBox="1"/>
                <p:nvPr/>
              </p:nvSpPr>
              <p:spPr>
                <a:xfrm>
                  <a:off x="294765" y="4992597"/>
                  <a:ext cx="2605598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Phylum: Echinoderms </a:t>
                  </a:r>
                </a:p>
              </p:txBody>
            </p:sp>
          </p:grpSp>
        </p:grpSp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6A4D4570-A8AF-454A-A397-F0A1A257A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6935" y="3244362"/>
              <a:ext cx="1290395" cy="923104"/>
            </a:xfrm>
            <a:prstGeom prst="rect">
              <a:avLst/>
            </a:prstGeom>
          </p:spPr>
        </p:pic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B008F28E-3AAC-40B6-9665-FECFE2DDBF9F}"/>
              </a:ext>
            </a:extLst>
          </p:cNvPr>
          <p:cNvGrpSpPr/>
          <p:nvPr/>
        </p:nvGrpSpPr>
        <p:grpSpPr>
          <a:xfrm>
            <a:off x="4571999" y="3648806"/>
            <a:ext cx="3034972" cy="1477107"/>
            <a:chOff x="4571999" y="3648806"/>
            <a:chExt cx="3034972" cy="1477107"/>
          </a:xfrm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20F4A793-6848-4D1A-82BC-CAFA2CF777AB}"/>
                </a:ext>
              </a:extLst>
            </p:cNvPr>
            <p:cNvGrpSpPr/>
            <p:nvPr/>
          </p:nvGrpSpPr>
          <p:grpSpPr>
            <a:xfrm>
              <a:off x="4833939" y="3884881"/>
              <a:ext cx="2773032" cy="876079"/>
              <a:chOff x="2980068" y="4486275"/>
              <a:chExt cx="2773032" cy="876079"/>
            </a:xfrm>
          </p:grpSpPr>
          <p:sp>
            <p:nvSpPr>
              <p:cNvPr id="106" name="Oval 105">
                <a:extLst>
                  <a:ext uri="{FF2B5EF4-FFF2-40B4-BE49-F238E27FC236}">
                    <a16:creationId xmlns:a16="http://schemas.microsoft.com/office/drawing/2014/main" id="{66A5E172-EEDC-4B3A-8BBE-EBA102F4C06D}"/>
                  </a:ext>
                </a:extLst>
              </p:cNvPr>
              <p:cNvSpPr/>
              <p:nvPr/>
            </p:nvSpPr>
            <p:spPr>
              <a:xfrm>
                <a:off x="2980068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107" name="Group 106">
                <a:extLst>
                  <a:ext uri="{FF2B5EF4-FFF2-40B4-BE49-F238E27FC236}">
                    <a16:creationId xmlns:a16="http://schemas.microsoft.com/office/drawing/2014/main" id="{CBE23CD1-2D87-4537-AD1C-3F77A1ACD600}"/>
                  </a:ext>
                </a:extLst>
              </p:cNvPr>
              <p:cNvGrpSpPr/>
              <p:nvPr/>
            </p:nvGrpSpPr>
            <p:grpSpPr>
              <a:xfrm>
                <a:off x="3781956" y="4704626"/>
                <a:ext cx="1971144" cy="429349"/>
                <a:chOff x="708205" y="4991101"/>
                <a:chExt cx="1947208" cy="429349"/>
              </a:xfrm>
            </p:grpSpPr>
            <p:grpSp>
              <p:nvGrpSpPr>
                <p:cNvPr id="109" name="Group 108">
                  <a:extLst>
                    <a:ext uri="{FF2B5EF4-FFF2-40B4-BE49-F238E27FC236}">
                      <a16:creationId xmlns:a16="http://schemas.microsoft.com/office/drawing/2014/main" id="{8239F2EE-4FD1-42B9-BE97-8F38D2EE0441}"/>
                    </a:ext>
                  </a:extLst>
                </p:cNvPr>
                <p:cNvGrpSpPr/>
                <p:nvPr/>
              </p:nvGrpSpPr>
              <p:grpSpPr>
                <a:xfrm>
                  <a:off x="708205" y="4991101"/>
                  <a:ext cx="1947208" cy="429349"/>
                  <a:chOff x="708205" y="1276351"/>
                  <a:chExt cx="1947208" cy="429349"/>
                </a:xfrm>
              </p:grpSpPr>
              <p:sp>
                <p:nvSpPr>
                  <p:cNvPr id="111" name="Rectangle 110">
                    <a:extLst>
                      <a:ext uri="{FF2B5EF4-FFF2-40B4-BE49-F238E27FC236}">
                        <a16:creationId xmlns:a16="http://schemas.microsoft.com/office/drawing/2014/main" id="{45CE46C7-F748-4DF8-B077-01CBA0772B21}"/>
                      </a:ext>
                    </a:extLst>
                  </p:cNvPr>
                  <p:cNvSpPr/>
                  <p:nvPr/>
                </p:nvSpPr>
                <p:spPr>
                  <a:xfrm>
                    <a:off x="755649" y="1276351"/>
                    <a:ext cx="1899764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12" name="Rectangle 111">
                    <a:extLst>
                      <a:ext uri="{FF2B5EF4-FFF2-40B4-BE49-F238E27FC236}">
                        <a16:creationId xmlns:a16="http://schemas.microsoft.com/office/drawing/2014/main" id="{BF0C203D-3196-4B6A-8D39-F52E5EBBBB91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10" name="TextBox 109">
                  <a:extLst>
                    <a:ext uri="{FF2B5EF4-FFF2-40B4-BE49-F238E27FC236}">
                      <a16:creationId xmlns:a16="http://schemas.microsoft.com/office/drawing/2014/main" id="{D351CA47-3EE0-4AF3-BD02-791AE5586472}"/>
                    </a:ext>
                  </a:extLst>
                </p:cNvPr>
                <p:cNvSpPr txBox="1"/>
                <p:nvPr/>
              </p:nvSpPr>
              <p:spPr>
                <a:xfrm>
                  <a:off x="896982" y="4992597"/>
                  <a:ext cx="1711384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Class: Fish </a:t>
                  </a:r>
                </a:p>
              </p:txBody>
            </p:sp>
          </p:grpSp>
        </p:grpSp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4C016083-BC31-4C53-AEBA-B3E8C694E6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97279">
              <a:off x="4571999" y="3648806"/>
              <a:ext cx="1477107" cy="1477107"/>
            </a:xfrm>
            <a:prstGeom prst="rect">
              <a:avLst/>
            </a:prstGeom>
          </p:spPr>
        </p:pic>
      </p:grp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677F28A4-7726-4076-BF53-CDE60E34921E}"/>
              </a:ext>
            </a:extLst>
          </p:cNvPr>
          <p:cNvGrpSpPr/>
          <p:nvPr/>
        </p:nvGrpSpPr>
        <p:grpSpPr>
          <a:xfrm>
            <a:off x="5559627" y="4642778"/>
            <a:ext cx="2942533" cy="876079"/>
            <a:chOff x="5559627" y="4642778"/>
            <a:chExt cx="2942533" cy="876079"/>
          </a:xfrm>
        </p:grpSpPr>
        <p:grpSp>
          <p:nvGrpSpPr>
            <p:cNvPr id="129" name="Group 128">
              <a:extLst>
                <a:ext uri="{FF2B5EF4-FFF2-40B4-BE49-F238E27FC236}">
                  <a16:creationId xmlns:a16="http://schemas.microsoft.com/office/drawing/2014/main" id="{49E2A755-FA9B-4B50-8C0E-0175229D2A46}"/>
                </a:ext>
              </a:extLst>
            </p:cNvPr>
            <p:cNvGrpSpPr/>
            <p:nvPr/>
          </p:nvGrpSpPr>
          <p:grpSpPr>
            <a:xfrm>
              <a:off x="5559627" y="4642778"/>
              <a:ext cx="2828723" cy="876079"/>
              <a:chOff x="3781956" y="4486275"/>
              <a:chExt cx="2828723" cy="876079"/>
            </a:xfrm>
          </p:grpSpPr>
          <p:sp>
            <p:nvSpPr>
              <p:cNvPr id="130" name="Oval 129">
                <a:extLst>
                  <a:ext uri="{FF2B5EF4-FFF2-40B4-BE49-F238E27FC236}">
                    <a16:creationId xmlns:a16="http://schemas.microsoft.com/office/drawing/2014/main" id="{5CC8604B-EEC8-4EA0-A1E5-305F65CF58B3}"/>
                  </a:ext>
                </a:extLst>
              </p:cNvPr>
              <p:cNvSpPr/>
              <p:nvPr/>
            </p:nvSpPr>
            <p:spPr>
              <a:xfrm>
                <a:off x="5734600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131" name="Group 130">
                <a:extLst>
                  <a:ext uri="{FF2B5EF4-FFF2-40B4-BE49-F238E27FC236}">
                    <a16:creationId xmlns:a16="http://schemas.microsoft.com/office/drawing/2014/main" id="{B4298D18-E150-4B37-AADB-B11BE2047C15}"/>
                  </a:ext>
                </a:extLst>
              </p:cNvPr>
              <p:cNvGrpSpPr/>
              <p:nvPr/>
            </p:nvGrpSpPr>
            <p:grpSpPr>
              <a:xfrm>
                <a:off x="3781956" y="4704626"/>
                <a:ext cx="1971144" cy="429349"/>
                <a:chOff x="708205" y="4991101"/>
                <a:chExt cx="1947208" cy="429349"/>
              </a:xfrm>
            </p:grpSpPr>
            <p:grpSp>
              <p:nvGrpSpPr>
                <p:cNvPr id="133" name="Group 132">
                  <a:extLst>
                    <a:ext uri="{FF2B5EF4-FFF2-40B4-BE49-F238E27FC236}">
                      <a16:creationId xmlns:a16="http://schemas.microsoft.com/office/drawing/2014/main" id="{451F3920-B5F9-4D11-9BA3-7A46CB138512}"/>
                    </a:ext>
                  </a:extLst>
                </p:cNvPr>
                <p:cNvGrpSpPr/>
                <p:nvPr/>
              </p:nvGrpSpPr>
              <p:grpSpPr>
                <a:xfrm>
                  <a:off x="708205" y="4991101"/>
                  <a:ext cx="1947208" cy="429349"/>
                  <a:chOff x="708205" y="1276351"/>
                  <a:chExt cx="1947208" cy="429349"/>
                </a:xfrm>
              </p:grpSpPr>
              <p:sp>
                <p:nvSpPr>
                  <p:cNvPr id="135" name="Rectangle 134">
                    <a:extLst>
                      <a:ext uri="{FF2B5EF4-FFF2-40B4-BE49-F238E27FC236}">
                        <a16:creationId xmlns:a16="http://schemas.microsoft.com/office/drawing/2014/main" id="{59AA215A-90F2-461C-A694-AB86E41EC59F}"/>
                      </a:ext>
                    </a:extLst>
                  </p:cNvPr>
                  <p:cNvSpPr/>
                  <p:nvPr/>
                </p:nvSpPr>
                <p:spPr>
                  <a:xfrm>
                    <a:off x="755649" y="1276351"/>
                    <a:ext cx="1899764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6" name="Rectangle 135">
                    <a:extLst>
                      <a:ext uri="{FF2B5EF4-FFF2-40B4-BE49-F238E27FC236}">
                        <a16:creationId xmlns:a16="http://schemas.microsoft.com/office/drawing/2014/main" id="{F180BD1D-A47F-4CFD-977C-D50A7CAD48C8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34" name="TextBox 133">
                  <a:extLst>
                    <a:ext uri="{FF2B5EF4-FFF2-40B4-BE49-F238E27FC236}">
                      <a16:creationId xmlns:a16="http://schemas.microsoft.com/office/drawing/2014/main" id="{74828E9B-4B85-491B-B7EC-3F138627C9C6}"/>
                    </a:ext>
                  </a:extLst>
                </p:cNvPr>
                <p:cNvSpPr txBox="1"/>
                <p:nvPr/>
              </p:nvSpPr>
              <p:spPr>
                <a:xfrm>
                  <a:off x="896982" y="4992597"/>
                  <a:ext cx="1711384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Class: Insects </a:t>
                  </a:r>
                </a:p>
              </p:txBody>
            </p:sp>
          </p:grpSp>
        </p:grpSp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66E57E7D-BD21-4BC9-81F6-32E103093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6529" y="4712677"/>
              <a:ext cx="1155631" cy="761373"/>
            </a:xfrm>
            <a:prstGeom prst="rect">
              <a:avLst/>
            </a:prstGeom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E843734A-45D7-49FF-8A87-FB4F404A0EF3}"/>
              </a:ext>
            </a:extLst>
          </p:cNvPr>
          <p:cNvGrpSpPr/>
          <p:nvPr/>
        </p:nvGrpSpPr>
        <p:grpSpPr>
          <a:xfrm>
            <a:off x="4800600" y="5400675"/>
            <a:ext cx="3302001" cy="876079"/>
            <a:chOff x="4800600" y="5400675"/>
            <a:chExt cx="3302001" cy="876079"/>
          </a:xfrm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5D717241-1AA8-4E72-86D2-96A371E32315}"/>
                </a:ext>
              </a:extLst>
            </p:cNvPr>
            <p:cNvGrpSpPr/>
            <p:nvPr/>
          </p:nvGrpSpPr>
          <p:grpSpPr>
            <a:xfrm>
              <a:off x="4833939" y="5400675"/>
              <a:ext cx="3268662" cy="876079"/>
              <a:chOff x="2980068" y="4486275"/>
              <a:chExt cx="3268662" cy="876079"/>
            </a:xfrm>
          </p:grpSpPr>
          <p:sp>
            <p:nvSpPr>
              <p:cNvPr id="114" name="Oval 113">
                <a:extLst>
                  <a:ext uri="{FF2B5EF4-FFF2-40B4-BE49-F238E27FC236}">
                    <a16:creationId xmlns:a16="http://schemas.microsoft.com/office/drawing/2014/main" id="{63FBFA6A-B83B-452B-9DC2-2CCA9C24B4AE}"/>
                  </a:ext>
                </a:extLst>
              </p:cNvPr>
              <p:cNvSpPr/>
              <p:nvPr/>
            </p:nvSpPr>
            <p:spPr>
              <a:xfrm>
                <a:off x="2980068" y="4486275"/>
                <a:ext cx="876079" cy="876079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29C7516A-3AA2-4006-A8BE-3EC72A6A7BE1}"/>
                  </a:ext>
                </a:extLst>
              </p:cNvPr>
              <p:cNvGrpSpPr/>
              <p:nvPr/>
            </p:nvGrpSpPr>
            <p:grpSpPr>
              <a:xfrm>
                <a:off x="3781956" y="4704626"/>
                <a:ext cx="2466774" cy="429349"/>
                <a:chOff x="708205" y="4991101"/>
                <a:chExt cx="2436818" cy="429349"/>
              </a:xfrm>
            </p:grpSpPr>
            <p:grpSp>
              <p:nvGrpSpPr>
                <p:cNvPr id="117" name="Group 116">
                  <a:extLst>
                    <a:ext uri="{FF2B5EF4-FFF2-40B4-BE49-F238E27FC236}">
                      <a16:creationId xmlns:a16="http://schemas.microsoft.com/office/drawing/2014/main" id="{6CC4628E-CA91-4239-A7ED-30DB6368EF8F}"/>
                    </a:ext>
                  </a:extLst>
                </p:cNvPr>
                <p:cNvGrpSpPr/>
                <p:nvPr/>
              </p:nvGrpSpPr>
              <p:grpSpPr>
                <a:xfrm>
                  <a:off x="708205" y="4991101"/>
                  <a:ext cx="2436818" cy="429349"/>
                  <a:chOff x="708205" y="1276351"/>
                  <a:chExt cx="2436818" cy="429349"/>
                </a:xfrm>
              </p:grpSpPr>
              <p:sp>
                <p:nvSpPr>
                  <p:cNvPr id="119" name="Rectangle 118">
                    <a:extLst>
                      <a:ext uri="{FF2B5EF4-FFF2-40B4-BE49-F238E27FC236}">
                        <a16:creationId xmlns:a16="http://schemas.microsoft.com/office/drawing/2014/main" id="{71348E5E-34A2-4534-BA75-397CA17B5DB1}"/>
                      </a:ext>
                    </a:extLst>
                  </p:cNvPr>
                  <p:cNvSpPr/>
                  <p:nvPr/>
                </p:nvSpPr>
                <p:spPr>
                  <a:xfrm>
                    <a:off x="755649" y="1276351"/>
                    <a:ext cx="2389374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20" name="Rectangle 119">
                    <a:extLst>
                      <a:ext uri="{FF2B5EF4-FFF2-40B4-BE49-F238E27FC236}">
                        <a16:creationId xmlns:a16="http://schemas.microsoft.com/office/drawing/2014/main" id="{47297C94-112E-4F0F-AD9B-6E3891501537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14465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18" name="TextBox 117">
                  <a:extLst>
                    <a:ext uri="{FF2B5EF4-FFF2-40B4-BE49-F238E27FC236}">
                      <a16:creationId xmlns:a16="http://schemas.microsoft.com/office/drawing/2014/main" id="{E0AC34B1-6CF1-4969-8227-D56FEAF5216F}"/>
                    </a:ext>
                  </a:extLst>
                </p:cNvPr>
                <p:cNvSpPr txBox="1"/>
                <p:nvPr/>
              </p:nvSpPr>
              <p:spPr>
                <a:xfrm>
                  <a:off x="896982" y="4992597"/>
                  <a:ext cx="2177784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Phylum: Crustaceans </a:t>
                  </a:r>
                </a:p>
              </p:txBody>
            </p:sp>
          </p:grpSp>
        </p:grpSp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3489EE0B-8324-4CB7-AD1E-B675B9EC2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0600" y="5483589"/>
              <a:ext cx="808894" cy="6092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794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Libbie Hyman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BFA1511-CD80-43BA-BB37-8374228F7C6A}"/>
              </a:ext>
            </a:extLst>
          </p:cNvPr>
          <p:cNvGrpSpPr/>
          <p:nvPr/>
        </p:nvGrpSpPr>
        <p:grpSpPr>
          <a:xfrm>
            <a:off x="708205" y="1427755"/>
            <a:ext cx="7680145" cy="1060468"/>
            <a:chOff x="708205" y="2194556"/>
            <a:chExt cx="7680145" cy="1060468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EA961D-AFDC-4446-9F62-93EEEF7C0510}"/>
                </a:ext>
              </a:extLst>
            </p:cNvPr>
            <p:cNvGrpSpPr/>
            <p:nvPr/>
          </p:nvGrpSpPr>
          <p:grpSpPr>
            <a:xfrm>
              <a:off x="708205" y="2194556"/>
              <a:ext cx="7680145" cy="1060468"/>
              <a:chOff x="708205" y="1584959"/>
              <a:chExt cx="7680145" cy="1060468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C4DBC6-E7C0-48CC-A5B6-9304A5D26698}"/>
                  </a:ext>
                </a:extLst>
              </p:cNvPr>
              <p:cNvSpPr/>
              <p:nvPr/>
            </p:nvSpPr>
            <p:spPr>
              <a:xfrm>
                <a:off x="755650" y="1584959"/>
                <a:ext cx="7632700" cy="106046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AFA9B78-7B4E-4FAB-B536-6CFBCD676F92}"/>
                  </a:ext>
                </a:extLst>
              </p:cNvPr>
              <p:cNvSpPr/>
              <p:nvPr/>
            </p:nvSpPr>
            <p:spPr>
              <a:xfrm rot="2700000">
                <a:off x="708205" y="2066936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E9FF12E-21DD-46CE-B60C-86402E878302}"/>
                </a:ext>
              </a:extLst>
            </p:cNvPr>
            <p:cNvSpPr txBox="1"/>
            <p:nvPr/>
          </p:nvSpPr>
          <p:spPr>
            <a:xfrm>
              <a:off x="896982" y="2209603"/>
              <a:ext cx="7347858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Libbie Hyman was a zoologist who researched vertebrates and invertebrates. She published highly detailed volumes of work about the characteristics and the taxonomy of invertebrates.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E494A6A-8BF9-4942-8D9C-64FF2F3D9DAC}"/>
              </a:ext>
            </a:extLst>
          </p:cNvPr>
          <p:cNvGrpSpPr/>
          <p:nvPr/>
        </p:nvGrpSpPr>
        <p:grpSpPr>
          <a:xfrm>
            <a:off x="708205" y="2696778"/>
            <a:ext cx="7680145" cy="1048745"/>
            <a:chOff x="708205" y="2194556"/>
            <a:chExt cx="7680145" cy="1048745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E3091D62-A8E4-450E-AD60-EC61A2D6BA1E}"/>
                </a:ext>
              </a:extLst>
            </p:cNvPr>
            <p:cNvGrpSpPr/>
            <p:nvPr/>
          </p:nvGrpSpPr>
          <p:grpSpPr>
            <a:xfrm>
              <a:off x="708205" y="2194556"/>
              <a:ext cx="7680145" cy="1048745"/>
              <a:chOff x="708205" y="1584959"/>
              <a:chExt cx="7680145" cy="1048745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4C981FF1-0DC6-4358-8A91-FFC10C583295}"/>
                  </a:ext>
                </a:extLst>
              </p:cNvPr>
              <p:cNvSpPr/>
              <p:nvPr/>
            </p:nvSpPr>
            <p:spPr>
              <a:xfrm>
                <a:off x="755650" y="1584959"/>
                <a:ext cx="7632700" cy="104874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6ADDCC57-FACE-4BB8-B934-5B3852A98F90}"/>
                  </a:ext>
                </a:extLst>
              </p:cNvPr>
              <p:cNvSpPr/>
              <p:nvPr/>
            </p:nvSpPr>
            <p:spPr>
              <a:xfrm rot="2700000">
                <a:off x="708205" y="2065768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7CAAA9A-D831-4AB7-BCE6-3D89B5F812B7}"/>
                </a:ext>
              </a:extLst>
            </p:cNvPr>
            <p:cNvSpPr txBox="1"/>
            <p:nvPr/>
          </p:nvSpPr>
          <p:spPr>
            <a:xfrm>
              <a:off x="896982" y="2209603"/>
              <a:ext cx="7347858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Her work is widely regarded as an incredible achievement and is considered to be extremely important and useful for the study of different animals. 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1F5FE93-8915-4B38-AF94-B47FDC49D809}"/>
              </a:ext>
            </a:extLst>
          </p:cNvPr>
          <p:cNvGrpSpPr/>
          <p:nvPr/>
        </p:nvGrpSpPr>
        <p:grpSpPr>
          <a:xfrm>
            <a:off x="708204" y="5257076"/>
            <a:ext cx="6233616" cy="835749"/>
            <a:chOff x="708205" y="4991101"/>
            <a:chExt cx="6157922" cy="835749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89C629B-A10E-49E3-AAE5-6D8678AE5F05}"/>
                </a:ext>
              </a:extLst>
            </p:cNvPr>
            <p:cNvGrpSpPr/>
            <p:nvPr/>
          </p:nvGrpSpPr>
          <p:grpSpPr>
            <a:xfrm>
              <a:off x="708205" y="4991101"/>
              <a:ext cx="6157922" cy="835749"/>
              <a:chOff x="708205" y="1276351"/>
              <a:chExt cx="6157922" cy="835749"/>
            </a:xfrm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7CEAFC88-7B0A-4803-95A4-941185C35E09}"/>
                  </a:ext>
                </a:extLst>
              </p:cNvPr>
              <p:cNvSpPr/>
              <p:nvPr/>
            </p:nvSpPr>
            <p:spPr>
              <a:xfrm>
                <a:off x="755650" y="1276351"/>
                <a:ext cx="6110477" cy="835749"/>
              </a:xfrm>
              <a:prstGeom prst="rect">
                <a:avLst/>
              </a:prstGeom>
              <a:solidFill>
                <a:srgbClr val="7768AD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E58E532A-DA50-4EF6-8253-8FC17C6C3299}"/>
                  </a:ext>
                </a:extLst>
              </p:cNvPr>
              <p:cNvSpPr/>
              <p:nvPr/>
            </p:nvSpPr>
            <p:spPr>
              <a:xfrm rot="2700000">
                <a:off x="708205" y="1646559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9554585-3729-4783-B4EC-D8CF1E8B94C7}"/>
                </a:ext>
              </a:extLst>
            </p:cNvPr>
            <p:cNvSpPr txBox="1"/>
            <p:nvPr/>
          </p:nvSpPr>
          <p:spPr>
            <a:xfrm>
              <a:off x="896982" y="5059272"/>
              <a:ext cx="5013158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FFFFFF"/>
                  </a:solidFill>
                  <a:latin typeface="Twinkl SemiBold"/>
                </a:rPr>
                <a:t>The books that she wrote are still used by scientists today.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820C3070-3251-4487-AF15-57AF8CF14AF1}"/>
              </a:ext>
            </a:extLst>
          </p:cNvPr>
          <p:cNvGrpSpPr/>
          <p:nvPr/>
        </p:nvGrpSpPr>
        <p:grpSpPr>
          <a:xfrm>
            <a:off x="708205" y="3989248"/>
            <a:ext cx="5279357" cy="1048745"/>
            <a:chOff x="708205" y="2194556"/>
            <a:chExt cx="5279357" cy="1048745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F76FD3E-ABED-4747-93AA-60AD216A7EAE}"/>
                </a:ext>
              </a:extLst>
            </p:cNvPr>
            <p:cNvGrpSpPr/>
            <p:nvPr/>
          </p:nvGrpSpPr>
          <p:grpSpPr>
            <a:xfrm>
              <a:off x="708205" y="2194556"/>
              <a:ext cx="5279357" cy="1048745"/>
              <a:chOff x="708205" y="1584959"/>
              <a:chExt cx="5279357" cy="1048745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859D7633-C420-46FE-9BF1-01D95CC22D6F}"/>
                  </a:ext>
                </a:extLst>
              </p:cNvPr>
              <p:cNvSpPr/>
              <p:nvPr/>
            </p:nvSpPr>
            <p:spPr>
              <a:xfrm>
                <a:off x="755650" y="1584959"/>
                <a:ext cx="5231912" cy="104874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73DDAF2C-A02A-42D4-8603-C772EB191700}"/>
                  </a:ext>
                </a:extLst>
              </p:cNvPr>
              <p:cNvSpPr/>
              <p:nvPr/>
            </p:nvSpPr>
            <p:spPr>
              <a:xfrm rot="2700000">
                <a:off x="708205" y="2065768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A956CE87-6285-44BD-B085-7AC193644C41}"/>
                </a:ext>
              </a:extLst>
            </p:cNvPr>
            <p:cNvSpPr txBox="1"/>
            <p:nvPr/>
          </p:nvSpPr>
          <p:spPr>
            <a:xfrm>
              <a:off x="896982" y="2209603"/>
              <a:ext cx="4914733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She described the anatomy and characteristics of different vertebrates and invertebrates and explained how they should be classified.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CC245C38-AA94-445D-88FB-A26B55C66A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3429000"/>
            <a:ext cx="4036586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985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>
            <a:extLst>
              <a:ext uri="{FF2B5EF4-FFF2-40B4-BE49-F238E27FC236}">
                <a16:creationId xmlns:a16="http://schemas.microsoft.com/office/drawing/2014/main" id="{228348D0-87BC-4D55-966E-BFEE7866CF6F}"/>
              </a:ext>
            </a:extLst>
          </p:cNvPr>
          <p:cNvGrpSpPr/>
          <p:nvPr/>
        </p:nvGrpSpPr>
        <p:grpSpPr>
          <a:xfrm>
            <a:off x="708205" y="2781444"/>
            <a:ext cx="7680145" cy="524465"/>
            <a:chOff x="708205" y="2194557"/>
            <a:chExt cx="7680145" cy="524465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BE18B707-2669-41FF-BAE1-F24D82D2658C}"/>
                </a:ext>
              </a:extLst>
            </p:cNvPr>
            <p:cNvGrpSpPr/>
            <p:nvPr/>
          </p:nvGrpSpPr>
          <p:grpSpPr>
            <a:xfrm>
              <a:off x="708205" y="2194557"/>
              <a:ext cx="7680145" cy="524465"/>
              <a:chOff x="708205" y="1584960"/>
              <a:chExt cx="7680145" cy="524465"/>
            </a:xfrm>
          </p:grpSpPr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EA664E8A-93C0-44FB-83B6-306B399D6625}"/>
                  </a:ext>
                </a:extLst>
              </p:cNvPr>
              <p:cNvSpPr/>
              <p:nvPr/>
            </p:nvSpPr>
            <p:spPr>
              <a:xfrm>
                <a:off x="755650" y="1584960"/>
                <a:ext cx="7632700" cy="52446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0D2B9F9A-3DD0-487C-837E-299B81FA7BF7}"/>
                  </a:ext>
                </a:extLst>
              </p:cNvPr>
              <p:cNvSpPr/>
              <p:nvPr/>
            </p:nvSpPr>
            <p:spPr>
              <a:xfrm rot="2700000">
                <a:off x="708205" y="1799658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C666805-18C0-49B7-96A2-4FA8AD413535}"/>
                </a:ext>
              </a:extLst>
            </p:cNvPr>
            <p:cNvSpPr txBox="1"/>
            <p:nvPr/>
          </p:nvSpPr>
          <p:spPr>
            <a:xfrm>
              <a:off x="896983" y="2240083"/>
              <a:ext cx="6506140" cy="422405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Take it in turns to act in role as Libbie Hyman.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9C495A07-8B3A-431A-AE31-155746127E10}"/>
              </a:ext>
            </a:extLst>
          </p:cNvPr>
          <p:cNvGrpSpPr/>
          <p:nvPr/>
        </p:nvGrpSpPr>
        <p:grpSpPr>
          <a:xfrm>
            <a:off x="708205" y="3581544"/>
            <a:ext cx="7680145" cy="568427"/>
            <a:chOff x="708205" y="2194557"/>
            <a:chExt cx="7680145" cy="568427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65A04213-9290-4EF5-91AB-C49DF3C893E1}"/>
                </a:ext>
              </a:extLst>
            </p:cNvPr>
            <p:cNvGrpSpPr/>
            <p:nvPr/>
          </p:nvGrpSpPr>
          <p:grpSpPr>
            <a:xfrm>
              <a:off x="708205" y="2194557"/>
              <a:ext cx="7680145" cy="568427"/>
              <a:chOff x="708205" y="1584960"/>
              <a:chExt cx="7680145" cy="568427"/>
            </a:xfrm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3F38E14B-9CA0-45BB-B239-5A45AA9DB380}"/>
                  </a:ext>
                </a:extLst>
              </p:cNvPr>
              <p:cNvSpPr/>
              <p:nvPr/>
            </p:nvSpPr>
            <p:spPr>
              <a:xfrm>
                <a:off x="755650" y="1584960"/>
                <a:ext cx="7632700" cy="568427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54CC0529-A76A-46D1-B1CC-2EA9B3AADA25}"/>
                  </a:ext>
                </a:extLst>
              </p:cNvPr>
              <p:cNvSpPr/>
              <p:nvPr/>
            </p:nvSpPr>
            <p:spPr>
              <a:xfrm rot="2700000">
                <a:off x="708205" y="1817239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84C2E55-E7C1-4AFA-A6FF-EA108191162A}"/>
                </a:ext>
              </a:extLst>
            </p:cNvPr>
            <p:cNvSpPr txBox="1"/>
            <p:nvPr/>
          </p:nvSpPr>
          <p:spPr>
            <a:xfrm>
              <a:off x="896983" y="2240083"/>
              <a:ext cx="7429332" cy="422405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When you are in role as Hyman, your partner will ask you questions. 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BFA1511-CD80-43BA-BB37-8374228F7C6A}"/>
              </a:ext>
            </a:extLst>
          </p:cNvPr>
          <p:cNvGrpSpPr/>
          <p:nvPr/>
        </p:nvGrpSpPr>
        <p:grpSpPr>
          <a:xfrm>
            <a:off x="708205" y="1735158"/>
            <a:ext cx="7680145" cy="805820"/>
            <a:chOff x="708205" y="2194557"/>
            <a:chExt cx="7680145" cy="805820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EA961D-AFDC-4446-9F62-93EEEF7C0510}"/>
                </a:ext>
              </a:extLst>
            </p:cNvPr>
            <p:cNvGrpSpPr/>
            <p:nvPr/>
          </p:nvGrpSpPr>
          <p:grpSpPr>
            <a:xfrm>
              <a:off x="708205" y="2194557"/>
              <a:ext cx="7680145" cy="805820"/>
              <a:chOff x="708205" y="1584960"/>
              <a:chExt cx="7680145" cy="805820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C4DBC6-E7C0-48CC-A5B6-9304A5D26698}"/>
                  </a:ext>
                </a:extLst>
              </p:cNvPr>
              <p:cNvSpPr/>
              <p:nvPr/>
            </p:nvSpPr>
            <p:spPr>
              <a:xfrm>
                <a:off x="755650" y="1584960"/>
                <a:ext cx="7632700" cy="80582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AFA9B78-7B4E-4FAB-B536-6CFBCD676F92}"/>
                  </a:ext>
                </a:extLst>
              </p:cNvPr>
              <p:cNvSpPr/>
              <p:nvPr/>
            </p:nvSpPr>
            <p:spPr>
              <a:xfrm rot="2700000">
                <a:off x="708205" y="1940336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E9FF12E-21DD-46CE-B60C-86402E878302}"/>
                </a:ext>
              </a:extLst>
            </p:cNvPr>
            <p:cNvSpPr txBox="1"/>
            <p:nvPr/>
          </p:nvSpPr>
          <p:spPr>
            <a:xfrm>
              <a:off x="896983" y="2240083"/>
              <a:ext cx="7411748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Work with a partner to create a fact file about Libbie Hyman's life and her scientific achievements.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Libbie Hyman Fact File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D77D0D5-12FE-40DB-B342-D755311E6B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272"/>
          <a:stretch/>
        </p:blipFill>
        <p:spPr>
          <a:xfrm>
            <a:off x="1591406" y="4295025"/>
            <a:ext cx="7405413" cy="2562975"/>
          </a:xfrm>
          <a:prstGeom prst="rect">
            <a:avLst/>
          </a:prstGeom>
        </p:spPr>
      </p:pic>
      <p:grpSp>
        <p:nvGrpSpPr>
          <p:cNvPr id="54" name="Group 53">
            <a:extLst>
              <a:ext uri="{FF2B5EF4-FFF2-40B4-BE49-F238E27FC236}">
                <a16:creationId xmlns:a16="http://schemas.microsoft.com/office/drawing/2014/main" id="{790960BC-25D6-4194-82A1-913C6EDFC329}"/>
              </a:ext>
            </a:extLst>
          </p:cNvPr>
          <p:cNvGrpSpPr/>
          <p:nvPr/>
        </p:nvGrpSpPr>
        <p:grpSpPr>
          <a:xfrm>
            <a:off x="702592" y="1738088"/>
            <a:ext cx="4151008" cy="1356803"/>
            <a:chOff x="708205" y="2194556"/>
            <a:chExt cx="4151008" cy="1356803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AF64932A-F637-4E2C-82F0-892E8A80CC09}"/>
                </a:ext>
              </a:extLst>
            </p:cNvPr>
            <p:cNvGrpSpPr/>
            <p:nvPr/>
          </p:nvGrpSpPr>
          <p:grpSpPr>
            <a:xfrm>
              <a:off x="708205" y="2194556"/>
              <a:ext cx="4151008" cy="1356803"/>
              <a:chOff x="708205" y="1584959"/>
              <a:chExt cx="4151008" cy="1356803"/>
            </a:xfrm>
          </p:grpSpPr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5F12CF9F-820E-4656-BE45-F6D69B6A68C1}"/>
                  </a:ext>
                </a:extLst>
              </p:cNvPr>
              <p:cNvSpPr/>
              <p:nvPr/>
            </p:nvSpPr>
            <p:spPr>
              <a:xfrm>
                <a:off x="755650" y="1584959"/>
                <a:ext cx="4103563" cy="135680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EC90DCA8-A9C2-48BF-A642-0127AF306D33}"/>
                  </a:ext>
                </a:extLst>
              </p:cNvPr>
              <p:cNvSpPr/>
              <p:nvPr/>
            </p:nvSpPr>
            <p:spPr>
              <a:xfrm rot="2700000">
                <a:off x="708205" y="2212895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39CDD4B-8A93-4953-BB5E-87BB2551FC07}"/>
                </a:ext>
              </a:extLst>
            </p:cNvPr>
            <p:cNvSpPr txBox="1"/>
            <p:nvPr/>
          </p:nvSpPr>
          <p:spPr>
            <a:xfrm>
              <a:off x="896983" y="2240083"/>
              <a:ext cx="3672084" cy="1253402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Use your </a:t>
              </a:r>
              <a:r>
                <a:rPr lang="en-GB" b="1" dirty="0">
                  <a:solidFill>
                    <a:srgbClr val="1C1C1C"/>
                  </a:solidFill>
                </a:rPr>
                <a:t>Libbie Hyman Fact File Activity Sheet </a:t>
              </a:r>
              <a:r>
                <a:rPr lang="en-GB" dirty="0">
                  <a:solidFill>
                    <a:srgbClr val="1C1C1C"/>
                  </a:solidFill>
                </a:rPr>
                <a:t>to answer their questions. Your partner will fill in their fact file with your answers.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B1A78924-6ECC-4E38-BF8B-9303EC4DAE65}"/>
              </a:ext>
            </a:extLst>
          </p:cNvPr>
          <p:cNvGrpSpPr/>
          <p:nvPr/>
        </p:nvGrpSpPr>
        <p:grpSpPr>
          <a:xfrm>
            <a:off x="702592" y="3336152"/>
            <a:ext cx="4151008" cy="1628955"/>
            <a:chOff x="708205" y="2194556"/>
            <a:chExt cx="4151008" cy="1628955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4E1F79AE-0D07-4228-961D-44F5E08D1343}"/>
                </a:ext>
              </a:extLst>
            </p:cNvPr>
            <p:cNvGrpSpPr/>
            <p:nvPr/>
          </p:nvGrpSpPr>
          <p:grpSpPr>
            <a:xfrm>
              <a:off x="708205" y="2194556"/>
              <a:ext cx="4151008" cy="1628955"/>
              <a:chOff x="708205" y="1584959"/>
              <a:chExt cx="4151008" cy="1628955"/>
            </a:xfrm>
          </p:grpSpPr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E9C55783-A344-4DBF-B0E8-DDE162C1166A}"/>
                  </a:ext>
                </a:extLst>
              </p:cNvPr>
              <p:cNvSpPr/>
              <p:nvPr/>
            </p:nvSpPr>
            <p:spPr>
              <a:xfrm>
                <a:off x="755650" y="1584959"/>
                <a:ext cx="4103563" cy="162895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192BA016-30FA-4C13-814E-73E0EE5BC227}"/>
                  </a:ext>
                </a:extLst>
              </p:cNvPr>
              <p:cNvSpPr/>
              <p:nvPr/>
            </p:nvSpPr>
            <p:spPr>
              <a:xfrm rot="2700000">
                <a:off x="708205" y="2349630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07CA561A-4608-411D-9319-C911A9C22371}"/>
                </a:ext>
              </a:extLst>
            </p:cNvPr>
            <p:cNvSpPr txBox="1"/>
            <p:nvPr/>
          </p:nvSpPr>
          <p:spPr>
            <a:xfrm>
              <a:off x="896983" y="2240083"/>
              <a:ext cx="3672084" cy="1530401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When your partner is in role as Hyman, you should ask them the questions on your fact file. They will answer in role, and you can complete your fact file.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85FE54EB-328F-456C-82C0-0F39D68F3E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25283"/>
            <a:ext cx="3088902" cy="4367542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D83C32-0C46-4719-9742-8D4D40FBCF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448" y="1725283"/>
            <a:ext cx="3088902" cy="4367542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638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The Invertebrates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BFA1511-CD80-43BA-BB37-8374228F7C6A}"/>
              </a:ext>
            </a:extLst>
          </p:cNvPr>
          <p:cNvGrpSpPr/>
          <p:nvPr/>
        </p:nvGrpSpPr>
        <p:grpSpPr>
          <a:xfrm>
            <a:off x="708205" y="1712424"/>
            <a:ext cx="5427675" cy="1099141"/>
            <a:chOff x="708205" y="2194556"/>
            <a:chExt cx="5427675" cy="109914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EA961D-AFDC-4446-9F62-93EEEF7C0510}"/>
                </a:ext>
              </a:extLst>
            </p:cNvPr>
            <p:cNvGrpSpPr/>
            <p:nvPr/>
          </p:nvGrpSpPr>
          <p:grpSpPr>
            <a:xfrm>
              <a:off x="708205" y="2194556"/>
              <a:ext cx="5427675" cy="1099141"/>
              <a:chOff x="708205" y="1584959"/>
              <a:chExt cx="5427675" cy="1099141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C4DBC6-E7C0-48CC-A5B6-9304A5D26698}"/>
                  </a:ext>
                </a:extLst>
              </p:cNvPr>
              <p:cNvSpPr/>
              <p:nvPr/>
            </p:nvSpPr>
            <p:spPr>
              <a:xfrm>
                <a:off x="755650" y="1584959"/>
                <a:ext cx="5380230" cy="109914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AFA9B78-7B4E-4FAB-B536-6CFBCD676F92}"/>
                  </a:ext>
                </a:extLst>
              </p:cNvPr>
              <p:cNvSpPr/>
              <p:nvPr/>
            </p:nvSpPr>
            <p:spPr>
              <a:xfrm rot="2700000">
                <a:off x="708205" y="2088344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E9FF12E-21DD-46CE-B60C-86402E878302}"/>
                </a:ext>
              </a:extLst>
            </p:cNvPr>
            <p:cNvSpPr txBox="1"/>
            <p:nvPr/>
          </p:nvSpPr>
          <p:spPr>
            <a:xfrm>
              <a:off x="896981" y="2240083"/>
              <a:ext cx="4153583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spc="-30" dirty="0">
                  <a:solidFill>
                    <a:srgbClr val="1C1C1C"/>
                  </a:solidFill>
                </a:rPr>
                <a:t>Hyman's most important achievement was her publication of her six-volume work on the classification of invertebrates.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685AC58-74B0-468F-8219-2E9C18491E62}"/>
              </a:ext>
            </a:extLst>
          </p:cNvPr>
          <p:cNvGrpSpPr/>
          <p:nvPr/>
        </p:nvGrpSpPr>
        <p:grpSpPr>
          <a:xfrm>
            <a:off x="708205" y="3185590"/>
            <a:ext cx="5214031" cy="1676967"/>
            <a:chOff x="708205" y="2194556"/>
            <a:chExt cx="5214031" cy="1676967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90FA512A-7814-4FAC-8E9C-85340AD992E6}"/>
                </a:ext>
              </a:extLst>
            </p:cNvPr>
            <p:cNvGrpSpPr/>
            <p:nvPr/>
          </p:nvGrpSpPr>
          <p:grpSpPr>
            <a:xfrm>
              <a:off x="708205" y="2194556"/>
              <a:ext cx="5214031" cy="1676967"/>
              <a:chOff x="708205" y="1584959"/>
              <a:chExt cx="5214031" cy="1676967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DF5BD607-369C-4E2E-8002-7D1088592D46}"/>
                  </a:ext>
                </a:extLst>
              </p:cNvPr>
              <p:cNvSpPr/>
              <p:nvPr/>
            </p:nvSpPr>
            <p:spPr>
              <a:xfrm>
                <a:off x="755650" y="1584959"/>
                <a:ext cx="5166586" cy="1676967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E6B50FB6-47C5-467A-A017-C263745E64F5}"/>
                  </a:ext>
                </a:extLst>
              </p:cNvPr>
              <p:cNvSpPr/>
              <p:nvPr/>
            </p:nvSpPr>
            <p:spPr>
              <a:xfrm rot="2700000">
                <a:off x="708205" y="2378167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BDC1E36-CAC0-46BE-86C5-BF8457D70E75}"/>
                </a:ext>
              </a:extLst>
            </p:cNvPr>
            <p:cNvSpPr txBox="1"/>
            <p:nvPr/>
          </p:nvSpPr>
          <p:spPr>
            <a:xfrm>
              <a:off x="896982" y="2240083"/>
              <a:ext cx="3905754" cy="1530401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The Invertebrates was published between 1940 and 1967. Hyman researched invertebrates from other scientists' papers and by analysing specimens of different animals.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9D6AB9D-067A-4051-9B2C-61573AE43143}"/>
              </a:ext>
            </a:extLst>
          </p:cNvPr>
          <p:cNvGrpSpPr/>
          <p:nvPr/>
        </p:nvGrpSpPr>
        <p:grpSpPr>
          <a:xfrm>
            <a:off x="708205" y="1565647"/>
            <a:ext cx="6122901" cy="821182"/>
            <a:chOff x="708205" y="2194556"/>
            <a:chExt cx="6122901" cy="821182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81EBF414-3EA0-4136-AA86-AFFB8B835454}"/>
                </a:ext>
              </a:extLst>
            </p:cNvPr>
            <p:cNvGrpSpPr/>
            <p:nvPr/>
          </p:nvGrpSpPr>
          <p:grpSpPr>
            <a:xfrm>
              <a:off x="708205" y="2194556"/>
              <a:ext cx="6122901" cy="821182"/>
              <a:chOff x="708205" y="1584959"/>
              <a:chExt cx="6122901" cy="821182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6AADF1B-2790-478D-8396-D79FD54C1DF4}"/>
                  </a:ext>
                </a:extLst>
              </p:cNvPr>
              <p:cNvSpPr/>
              <p:nvPr/>
            </p:nvSpPr>
            <p:spPr>
              <a:xfrm>
                <a:off x="755650" y="1584959"/>
                <a:ext cx="6075456" cy="82118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7444F230-500C-4521-8CE4-96E4BD34C27B}"/>
                  </a:ext>
                </a:extLst>
              </p:cNvPr>
              <p:cNvSpPr/>
              <p:nvPr/>
            </p:nvSpPr>
            <p:spPr>
              <a:xfrm rot="2700000">
                <a:off x="708205" y="1944496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DBC23A4-4C0E-48A9-8380-18D1A60014F3}"/>
                </a:ext>
              </a:extLst>
            </p:cNvPr>
            <p:cNvSpPr txBox="1"/>
            <p:nvPr/>
          </p:nvSpPr>
          <p:spPr>
            <a:xfrm>
              <a:off x="896982" y="2240083"/>
              <a:ext cx="5450030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She attended art classes so that she could illustrate her own work.</a:t>
              </a:r>
            </a:p>
          </p:txBody>
        </p:sp>
      </p:grpSp>
      <p:pic>
        <p:nvPicPr>
          <p:cNvPr id="32" name="Picture 4">
            <a:extLst>
              <a:ext uri="{FF2B5EF4-FFF2-40B4-BE49-F238E27FC236}">
                <a16:creationId xmlns:a16="http://schemas.microsoft.com/office/drawing/2014/main" id="{376F8B9B-2D91-42BC-B12F-8A2FD58681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8" t="3434" r="4756" b="4087"/>
          <a:stretch/>
        </p:blipFill>
        <p:spPr bwMode="auto">
          <a:xfrm>
            <a:off x="5452216" y="1427149"/>
            <a:ext cx="2619939" cy="4413932"/>
          </a:xfrm>
          <a:prstGeom prst="rect">
            <a:avLst/>
          </a:prstGeom>
          <a:noFill/>
          <a:ln w="38100">
            <a:solidFill>
              <a:srgbClr val="7768A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F4D6BA9F-AD75-4AA5-A811-AB93979AE56F}"/>
              </a:ext>
            </a:extLst>
          </p:cNvPr>
          <p:cNvGrpSpPr/>
          <p:nvPr/>
        </p:nvGrpSpPr>
        <p:grpSpPr>
          <a:xfrm>
            <a:off x="708205" y="2551767"/>
            <a:ext cx="5818101" cy="1078940"/>
            <a:chOff x="708205" y="2194556"/>
            <a:chExt cx="5818101" cy="107894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A4531236-6500-4A79-82D6-9FAA39027EA2}"/>
                </a:ext>
              </a:extLst>
            </p:cNvPr>
            <p:cNvGrpSpPr/>
            <p:nvPr/>
          </p:nvGrpSpPr>
          <p:grpSpPr>
            <a:xfrm>
              <a:off x="708205" y="2194556"/>
              <a:ext cx="5818101" cy="1078940"/>
              <a:chOff x="708205" y="1584959"/>
              <a:chExt cx="5818101" cy="1078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3E76A42-0B91-4613-8660-7D41FDB3ECC3}"/>
                  </a:ext>
                </a:extLst>
              </p:cNvPr>
              <p:cNvSpPr/>
              <p:nvPr/>
            </p:nvSpPr>
            <p:spPr>
              <a:xfrm>
                <a:off x="755650" y="1584959"/>
                <a:ext cx="5770656" cy="107894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7492DA78-10EF-4921-BF7E-7A22DCBD33E4}"/>
                  </a:ext>
                </a:extLst>
              </p:cNvPr>
              <p:cNvSpPr/>
              <p:nvPr/>
            </p:nvSpPr>
            <p:spPr>
              <a:xfrm rot="2700000">
                <a:off x="708205" y="2069999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236184E-DFC9-42B4-BA72-FC350B07F722}"/>
                </a:ext>
              </a:extLst>
            </p:cNvPr>
            <p:cNvSpPr txBox="1"/>
            <p:nvPr/>
          </p:nvSpPr>
          <p:spPr>
            <a:xfrm>
              <a:off x="896982" y="2240083"/>
              <a:ext cx="5458994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spc="-30" dirty="0">
                  <a:solidFill>
                    <a:srgbClr val="1C1C1C"/>
                  </a:solidFill>
                </a:rPr>
                <a:t>Her accomplishments are considered so great because she conducted this incredible work by herself, without a team of researchers or any partners. 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8D30E888-9882-4AA6-AE39-02E2744CA300}"/>
              </a:ext>
            </a:extLst>
          </p:cNvPr>
          <p:cNvGrpSpPr/>
          <p:nvPr/>
        </p:nvGrpSpPr>
        <p:grpSpPr>
          <a:xfrm>
            <a:off x="708205" y="3815788"/>
            <a:ext cx="5827066" cy="1303058"/>
            <a:chOff x="708205" y="2194556"/>
            <a:chExt cx="5827066" cy="1303058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E8404233-BA56-4775-A5A6-7930F56320F9}"/>
                </a:ext>
              </a:extLst>
            </p:cNvPr>
            <p:cNvGrpSpPr/>
            <p:nvPr/>
          </p:nvGrpSpPr>
          <p:grpSpPr>
            <a:xfrm>
              <a:off x="708205" y="2194556"/>
              <a:ext cx="5827066" cy="1303058"/>
              <a:chOff x="708205" y="1584959"/>
              <a:chExt cx="5827066" cy="1303058"/>
            </a:xfrm>
          </p:grpSpPr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8F4463F7-5978-46BF-B9FE-1C71296AEC8D}"/>
                  </a:ext>
                </a:extLst>
              </p:cNvPr>
              <p:cNvSpPr/>
              <p:nvPr/>
            </p:nvSpPr>
            <p:spPr>
              <a:xfrm>
                <a:off x="755650" y="1584959"/>
                <a:ext cx="5779621" cy="130305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3C1EB64B-CCE9-4ECE-BD61-2FF01E6A44F4}"/>
                  </a:ext>
                </a:extLst>
              </p:cNvPr>
              <p:cNvSpPr/>
              <p:nvPr/>
            </p:nvSpPr>
            <p:spPr>
              <a:xfrm rot="2700000">
                <a:off x="708205" y="2186541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63C276ED-0C79-439B-87B4-AB8BCFBA419C}"/>
                </a:ext>
              </a:extLst>
            </p:cNvPr>
            <p:cNvSpPr txBox="1"/>
            <p:nvPr/>
          </p:nvSpPr>
          <p:spPr>
            <a:xfrm>
              <a:off x="896982" y="2240083"/>
              <a:ext cx="4230830" cy="1253402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spc="-30" dirty="0">
                  <a:solidFill>
                    <a:srgbClr val="1C1C1C"/>
                  </a:solidFill>
                </a:rPr>
                <a:t>She had no assistant or secretary, and typed every word of her books. This was very unusual and makes her achievements even more special.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89ACB963-5290-4943-88C1-B3DB424872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252" y="948856"/>
            <a:ext cx="4546608" cy="3596248"/>
          </a:xfrm>
          <a:prstGeom prst="rect">
            <a:avLst/>
          </a:prstGeom>
        </p:spPr>
      </p:pic>
      <p:grpSp>
        <p:nvGrpSpPr>
          <p:cNvPr id="52" name="Group 51">
            <a:extLst>
              <a:ext uri="{FF2B5EF4-FFF2-40B4-BE49-F238E27FC236}">
                <a16:creationId xmlns:a16="http://schemas.microsoft.com/office/drawing/2014/main" id="{30D3AF22-DDD6-41B0-8E29-566835BE08C1}"/>
              </a:ext>
            </a:extLst>
          </p:cNvPr>
          <p:cNvGrpSpPr/>
          <p:nvPr/>
        </p:nvGrpSpPr>
        <p:grpSpPr>
          <a:xfrm>
            <a:off x="708205" y="5297861"/>
            <a:ext cx="5601155" cy="798139"/>
            <a:chOff x="708205" y="2194556"/>
            <a:chExt cx="5601155" cy="798139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803BC97F-CBE6-4C69-B942-E431D3C0D7F7}"/>
                </a:ext>
              </a:extLst>
            </p:cNvPr>
            <p:cNvGrpSpPr/>
            <p:nvPr/>
          </p:nvGrpSpPr>
          <p:grpSpPr>
            <a:xfrm>
              <a:off x="708205" y="2194556"/>
              <a:ext cx="5601155" cy="798139"/>
              <a:chOff x="708205" y="1584959"/>
              <a:chExt cx="5601155" cy="798139"/>
            </a:xfrm>
          </p:grpSpPr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6C051BE-BFA0-443C-B2DC-15135B3BE45A}"/>
                  </a:ext>
                </a:extLst>
              </p:cNvPr>
              <p:cNvSpPr/>
              <p:nvPr/>
            </p:nvSpPr>
            <p:spPr>
              <a:xfrm>
                <a:off x="755650" y="1584959"/>
                <a:ext cx="5553710" cy="798139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EC7471FF-E1F0-4902-BD23-71A3CC4FF7D5}"/>
                  </a:ext>
                </a:extLst>
              </p:cNvPr>
              <p:cNvSpPr/>
              <p:nvPr/>
            </p:nvSpPr>
            <p:spPr>
              <a:xfrm rot="2700000">
                <a:off x="708205" y="1935529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C227E2CD-2D10-4094-A77C-BA82A563098D}"/>
                </a:ext>
              </a:extLst>
            </p:cNvPr>
            <p:cNvSpPr txBox="1"/>
            <p:nvPr/>
          </p:nvSpPr>
          <p:spPr>
            <a:xfrm>
              <a:off x="896982" y="2240083"/>
              <a:ext cx="5176158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spc="-30" dirty="0">
                  <a:solidFill>
                    <a:srgbClr val="1C1C1C"/>
                  </a:solidFill>
                </a:rPr>
                <a:t>Hyman's books are recognised as an authority on the anatomy and classification of invertebrates.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9150C173-75EE-49AA-8968-132517770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64"/>
          <a:stretch/>
        </p:blipFill>
        <p:spPr>
          <a:xfrm>
            <a:off x="6138863" y="5171739"/>
            <a:ext cx="2391090" cy="115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514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Invertebrate Information Page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9D6AB9D-067A-4051-9B2C-61573AE43143}"/>
              </a:ext>
            </a:extLst>
          </p:cNvPr>
          <p:cNvGrpSpPr/>
          <p:nvPr/>
        </p:nvGrpSpPr>
        <p:grpSpPr>
          <a:xfrm>
            <a:off x="708205" y="3637182"/>
            <a:ext cx="5635445" cy="1363443"/>
            <a:chOff x="708205" y="2194555"/>
            <a:chExt cx="5635445" cy="1363443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81EBF414-3EA0-4136-AA86-AFFB8B835454}"/>
                </a:ext>
              </a:extLst>
            </p:cNvPr>
            <p:cNvGrpSpPr/>
            <p:nvPr/>
          </p:nvGrpSpPr>
          <p:grpSpPr>
            <a:xfrm>
              <a:off x="708205" y="2194555"/>
              <a:ext cx="5635445" cy="1363443"/>
              <a:chOff x="708205" y="1584958"/>
              <a:chExt cx="5635445" cy="1363443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6AADF1B-2790-478D-8396-D79FD54C1DF4}"/>
                  </a:ext>
                </a:extLst>
              </p:cNvPr>
              <p:cNvSpPr/>
              <p:nvPr/>
            </p:nvSpPr>
            <p:spPr>
              <a:xfrm>
                <a:off x="755650" y="1584958"/>
                <a:ext cx="5588000" cy="136344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7444F230-500C-4521-8CE4-96E4BD34C27B}"/>
                  </a:ext>
                </a:extLst>
              </p:cNvPr>
              <p:cNvSpPr/>
              <p:nvPr/>
            </p:nvSpPr>
            <p:spPr>
              <a:xfrm rot="2700000">
                <a:off x="708205" y="2231173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DBC23A4-4C0E-48A9-8380-18D1A60014F3}"/>
                </a:ext>
              </a:extLst>
            </p:cNvPr>
            <p:cNvSpPr txBox="1"/>
            <p:nvPr/>
          </p:nvSpPr>
          <p:spPr>
            <a:xfrm>
              <a:off x="896982" y="2240083"/>
              <a:ext cx="4646568" cy="1253402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r>
                <a:rPr lang="en-GB" dirty="0">
                  <a:solidFill>
                    <a:srgbClr val="1C1C1C"/>
                  </a:solidFill>
                </a:rPr>
                <a:t>Use the Internet and books to find out about the invertebrate, including information on its classification, physical characteristics, its habitat and behaviour.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BFA1511-CD80-43BA-BB37-8374228F7C6A}"/>
              </a:ext>
            </a:extLst>
          </p:cNvPr>
          <p:cNvGrpSpPr/>
          <p:nvPr/>
        </p:nvGrpSpPr>
        <p:grpSpPr>
          <a:xfrm>
            <a:off x="708205" y="1628679"/>
            <a:ext cx="7680145" cy="809721"/>
            <a:chOff x="708205" y="2194556"/>
            <a:chExt cx="7680145" cy="80972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EA961D-AFDC-4446-9F62-93EEEF7C0510}"/>
                </a:ext>
              </a:extLst>
            </p:cNvPr>
            <p:cNvGrpSpPr/>
            <p:nvPr/>
          </p:nvGrpSpPr>
          <p:grpSpPr>
            <a:xfrm>
              <a:off x="708205" y="2194556"/>
              <a:ext cx="7680145" cy="809721"/>
              <a:chOff x="708205" y="1584959"/>
              <a:chExt cx="7680145" cy="809721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C4DBC6-E7C0-48CC-A5B6-9304A5D26698}"/>
                  </a:ext>
                </a:extLst>
              </p:cNvPr>
              <p:cNvSpPr/>
              <p:nvPr/>
            </p:nvSpPr>
            <p:spPr>
              <a:xfrm>
                <a:off x="755650" y="1584959"/>
                <a:ext cx="7632700" cy="80972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AFA9B78-7B4E-4FAB-B536-6CFBCD676F92}"/>
                  </a:ext>
                </a:extLst>
              </p:cNvPr>
              <p:cNvSpPr/>
              <p:nvPr/>
            </p:nvSpPr>
            <p:spPr>
              <a:xfrm rot="2700000">
                <a:off x="708205" y="1951616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E9FF12E-21DD-46CE-B60C-86402E878302}"/>
                </a:ext>
              </a:extLst>
            </p:cNvPr>
            <p:cNvSpPr txBox="1"/>
            <p:nvPr/>
          </p:nvSpPr>
          <p:spPr>
            <a:xfrm>
              <a:off x="896981" y="2240083"/>
              <a:ext cx="7418344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Your challenge today is to research an invertebrate and create an information page that Libbie Hyman could have included in her books.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685AC58-74B0-468F-8219-2E9C18491E62}"/>
              </a:ext>
            </a:extLst>
          </p:cNvPr>
          <p:cNvGrpSpPr/>
          <p:nvPr/>
        </p:nvGrpSpPr>
        <p:grpSpPr>
          <a:xfrm>
            <a:off x="708205" y="2605086"/>
            <a:ext cx="7680145" cy="852489"/>
            <a:chOff x="708205" y="2194556"/>
            <a:chExt cx="7680145" cy="852489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90FA512A-7814-4FAC-8E9C-85340AD992E6}"/>
                </a:ext>
              </a:extLst>
            </p:cNvPr>
            <p:cNvGrpSpPr/>
            <p:nvPr/>
          </p:nvGrpSpPr>
          <p:grpSpPr>
            <a:xfrm>
              <a:off x="708205" y="2194556"/>
              <a:ext cx="7680144" cy="852489"/>
              <a:chOff x="708205" y="1584959"/>
              <a:chExt cx="7680144" cy="852489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DF5BD607-369C-4E2E-8002-7D1088592D46}"/>
                  </a:ext>
                </a:extLst>
              </p:cNvPr>
              <p:cNvSpPr/>
              <p:nvPr/>
            </p:nvSpPr>
            <p:spPr>
              <a:xfrm>
                <a:off x="755650" y="1584959"/>
                <a:ext cx="7632699" cy="852489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E6B50FB6-47C5-467A-A017-C263745E64F5}"/>
                  </a:ext>
                </a:extLst>
              </p:cNvPr>
              <p:cNvSpPr/>
              <p:nvPr/>
            </p:nvSpPr>
            <p:spPr>
              <a:xfrm rot="2700000">
                <a:off x="708205" y="1964837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BDC1E36-CAC0-46BE-86C5-BF8457D70E75}"/>
                </a:ext>
              </a:extLst>
            </p:cNvPr>
            <p:cNvSpPr txBox="1"/>
            <p:nvPr/>
          </p:nvSpPr>
          <p:spPr>
            <a:xfrm>
              <a:off x="896982" y="2240083"/>
              <a:ext cx="7491368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Choose an invertebrate from the list, or choose another invertebrate that you are interested in.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1AF9C40-D21E-4A5E-91F9-7D85F88C80F4}"/>
              </a:ext>
            </a:extLst>
          </p:cNvPr>
          <p:cNvGrpSpPr/>
          <p:nvPr/>
        </p:nvGrpSpPr>
        <p:grpSpPr>
          <a:xfrm>
            <a:off x="708205" y="5172295"/>
            <a:ext cx="5187770" cy="810993"/>
            <a:chOff x="708205" y="2194555"/>
            <a:chExt cx="5187770" cy="810993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93C0A7C4-1BB9-44FD-B11A-5767F7400E32}"/>
                </a:ext>
              </a:extLst>
            </p:cNvPr>
            <p:cNvGrpSpPr/>
            <p:nvPr/>
          </p:nvGrpSpPr>
          <p:grpSpPr>
            <a:xfrm>
              <a:off x="708205" y="2194555"/>
              <a:ext cx="5187770" cy="810993"/>
              <a:chOff x="708205" y="1584958"/>
              <a:chExt cx="5187770" cy="810993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9A1C00FB-B961-4A83-9693-8B5561D9181C}"/>
                  </a:ext>
                </a:extLst>
              </p:cNvPr>
              <p:cNvSpPr/>
              <p:nvPr/>
            </p:nvSpPr>
            <p:spPr>
              <a:xfrm>
                <a:off x="755650" y="1584958"/>
                <a:ext cx="5140325" cy="81099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9FA4687D-84DF-4381-85FA-69E77ED1E76F}"/>
                  </a:ext>
                </a:extLst>
              </p:cNvPr>
              <p:cNvSpPr/>
              <p:nvPr/>
            </p:nvSpPr>
            <p:spPr>
              <a:xfrm rot="2700000">
                <a:off x="708205" y="1945423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9BCAA6F-1558-4B49-906B-7B4F25F0CEAC}"/>
                </a:ext>
              </a:extLst>
            </p:cNvPr>
            <p:cNvSpPr txBox="1"/>
            <p:nvPr/>
          </p:nvSpPr>
          <p:spPr>
            <a:xfrm>
              <a:off x="896983" y="2240083"/>
              <a:ext cx="3675018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r>
                <a:rPr lang="en-GB" dirty="0">
                  <a:solidFill>
                    <a:srgbClr val="1C1C1C"/>
                  </a:solidFill>
                </a:rPr>
                <a:t>Include an illustration of the invertebrate.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E27B3EC1-63AB-4B93-BF44-CAAAB394BF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95"/>
          <a:stretch/>
        </p:blipFill>
        <p:spPr>
          <a:xfrm>
            <a:off x="4818664" y="2619375"/>
            <a:ext cx="3879250" cy="3800475"/>
          </a:xfrm>
          <a:prstGeom prst="roundRect">
            <a:avLst>
              <a:gd name="adj" fmla="val 3746"/>
            </a:avLst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C99A225B-3CC1-4EB7-AC24-B56C19FD99BB}"/>
              </a:ext>
            </a:extLst>
          </p:cNvPr>
          <p:cNvGrpSpPr/>
          <p:nvPr/>
        </p:nvGrpSpPr>
        <p:grpSpPr>
          <a:xfrm>
            <a:off x="708205" y="1628995"/>
            <a:ext cx="7680145" cy="809405"/>
            <a:chOff x="708205" y="2194555"/>
            <a:chExt cx="7680145" cy="809405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CF21F057-C1D4-46D9-A371-CE3D2BFD5403}"/>
                </a:ext>
              </a:extLst>
            </p:cNvPr>
            <p:cNvGrpSpPr/>
            <p:nvPr/>
          </p:nvGrpSpPr>
          <p:grpSpPr>
            <a:xfrm>
              <a:off x="708205" y="2194555"/>
              <a:ext cx="7680145" cy="809405"/>
              <a:chOff x="708205" y="1584958"/>
              <a:chExt cx="7680145" cy="809405"/>
            </a:xfrm>
          </p:grpSpPr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A0DF2846-FD06-4E08-BB04-6FB713F7A19D}"/>
                  </a:ext>
                </a:extLst>
              </p:cNvPr>
              <p:cNvSpPr/>
              <p:nvPr/>
            </p:nvSpPr>
            <p:spPr>
              <a:xfrm>
                <a:off x="755650" y="1584958"/>
                <a:ext cx="7632700" cy="80940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F4B2D286-424B-40E1-93EC-175E96BF021C}"/>
                  </a:ext>
                </a:extLst>
              </p:cNvPr>
              <p:cNvSpPr/>
              <p:nvPr/>
            </p:nvSpPr>
            <p:spPr>
              <a:xfrm rot="2700000">
                <a:off x="708205" y="1945423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D56D052-4C9F-40A4-A76C-C9B4A3F08E9B}"/>
                </a:ext>
              </a:extLst>
            </p:cNvPr>
            <p:cNvSpPr txBox="1"/>
            <p:nvPr/>
          </p:nvSpPr>
          <p:spPr>
            <a:xfrm>
              <a:off x="896983" y="2240083"/>
              <a:ext cx="7399291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r>
                <a:rPr lang="en-GB" dirty="0">
                  <a:solidFill>
                    <a:srgbClr val="1C1C1C"/>
                  </a:solidFill>
                </a:rPr>
                <a:t>Use your </a:t>
              </a:r>
              <a:r>
                <a:rPr lang="en-GB" b="1" dirty="0">
                  <a:solidFill>
                    <a:srgbClr val="1C1C1C"/>
                  </a:solidFill>
                </a:rPr>
                <a:t>Invertebrate Information Page Activity Sheet </a:t>
              </a:r>
              <a:r>
                <a:rPr lang="en-GB" dirty="0">
                  <a:solidFill>
                    <a:srgbClr val="1C1C1C"/>
                  </a:solidFill>
                </a:rPr>
                <a:t>to present your research.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4ED3EDFB-7DBD-4804-96B1-601BF0A2D9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55" y="2581275"/>
            <a:ext cx="2534034" cy="3582988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E56A28A-67D6-4DBC-ACEB-339B7C036E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955" y="2581275"/>
            <a:ext cx="2534034" cy="3582988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9C2AFF3-624F-41BF-A3CF-703B3C422EF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055" y="2581275"/>
            <a:ext cx="2534034" cy="3582988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178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Invertebrate Information Page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BFA1511-CD80-43BA-BB37-8374228F7C6A}"/>
              </a:ext>
            </a:extLst>
          </p:cNvPr>
          <p:cNvGrpSpPr/>
          <p:nvPr/>
        </p:nvGrpSpPr>
        <p:grpSpPr>
          <a:xfrm>
            <a:off x="708205" y="1634669"/>
            <a:ext cx="6692719" cy="806486"/>
            <a:chOff x="708205" y="2194557"/>
            <a:chExt cx="6692719" cy="806486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EA961D-AFDC-4446-9F62-93EEEF7C0510}"/>
                </a:ext>
              </a:extLst>
            </p:cNvPr>
            <p:cNvGrpSpPr/>
            <p:nvPr/>
          </p:nvGrpSpPr>
          <p:grpSpPr>
            <a:xfrm>
              <a:off x="708205" y="2194557"/>
              <a:ext cx="6692719" cy="806486"/>
              <a:chOff x="708205" y="1584960"/>
              <a:chExt cx="6692719" cy="806486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C4DBC6-E7C0-48CC-A5B6-9304A5D26698}"/>
                  </a:ext>
                </a:extLst>
              </p:cNvPr>
              <p:cNvSpPr/>
              <p:nvPr/>
            </p:nvSpPr>
            <p:spPr>
              <a:xfrm>
                <a:off x="755649" y="1584960"/>
                <a:ext cx="6645275" cy="80648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AFA9B78-7B4E-4FAB-B536-6CFBCD676F92}"/>
                  </a:ext>
                </a:extLst>
              </p:cNvPr>
              <p:cNvSpPr/>
              <p:nvPr/>
            </p:nvSpPr>
            <p:spPr>
              <a:xfrm rot="2700000">
                <a:off x="708205" y="1951616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E9FF12E-21DD-46CE-B60C-86402E878302}"/>
                </a:ext>
              </a:extLst>
            </p:cNvPr>
            <p:cNvSpPr txBox="1"/>
            <p:nvPr/>
          </p:nvSpPr>
          <p:spPr>
            <a:xfrm>
              <a:off x="896981" y="2240083"/>
              <a:ext cx="5884819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Choose from this list of invertebrates, or research an invertebrate of your own choice.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233BFF4-7887-48E3-A2C8-0A6D10FDC2E6}"/>
              </a:ext>
            </a:extLst>
          </p:cNvPr>
          <p:cNvGrpSpPr/>
          <p:nvPr/>
        </p:nvGrpSpPr>
        <p:grpSpPr>
          <a:xfrm>
            <a:off x="712560" y="2772180"/>
            <a:ext cx="2244357" cy="369332"/>
            <a:chOff x="712560" y="2672834"/>
            <a:chExt cx="2244357" cy="369332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B4094E4-DA91-43C3-87F5-B96A3DA5B7C1}"/>
                </a:ext>
              </a:extLst>
            </p:cNvPr>
            <p:cNvSpPr/>
            <p:nvPr/>
          </p:nvSpPr>
          <p:spPr>
            <a:xfrm>
              <a:off x="786130" y="2672834"/>
              <a:ext cx="21707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seven-spot ladybird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4047292-9E17-46C0-BB5F-FE417D56C0E8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0E7C462-9606-458D-BE92-E98B09381BBD}"/>
              </a:ext>
            </a:extLst>
          </p:cNvPr>
          <p:cNvGrpSpPr/>
          <p:nvPr/>
        </p:nvGrpSpPr>
        <p:grpSpPr>
          <a:xfrm>
            <a:off x="712560" y="3368601"/>
            <a:ext cx="2016731" cy="369332"/>
            <a:chOff x="712560" y="2672834"/>
            <a:chExt cx="2016731" cy="369332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2A16098-ADCA-4151-B73C-92BA82304FA3}"/>
                </a:ext>
              </a:extLst>
            </p:cNvPr>
            <p:cNvSpPr/>
            <p:nvPr/>
          </p:nvSpPr>
          <p:spPr>
            <a:xfrm>
              <a:off x="786130" y="2672834"/>
              <a:ext cx="19431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peacock butterfly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E523100-4E1C-4EFD-A8DC-95A12F9A7DEC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C016D3C-4A11-4BD8-85AD-2CEB04AC5982}"/>
              </a:ext>
            </a:extLst>
          </p:cNvPr>
          <p:cNvGrpSpPr/>
          <p:nvPr/>
        </p:nvGrpSpPr>
        <p:grpSpPr>
          <a:xfrm>
            <a:off x="712560" y="3965022"/>
            <a:ext cx="2274480" cy="369332"/>
            <a:chOff x="712560" y="2672834"/>
            <a:chExt cx="2274480" cy="369332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6871B6D-2FCA-45AC-B575-7228810E62A5}"/>
                </a:ext>
              </a:extLst>
            </p:cNvPr>
            <p:cNvSpPr/>
            <p:nvPr/>
          </p:nvSpPr>
          <p:spPr>
            <a:xfrm>
              <a:off x="786130" y="2672834"/>
              <a:ext cx="220091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lion's mane jellyfish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4013701-745B-4607-8633-51FEE922451F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007F5B6C-647A-4EA6-B47F-1E2ED479B0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278" y="1533524"/>
            <a:ext cx="3492569" cy="5324475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5F2099E2-0D89-4D07-ABD6-9ED1BF022C1F}"/>
              </a:ext>
            </a:extLst>
          </p:cNvPr>
          <p:cNvGrpSpPr/>
          <p:nvPr/>
        </p:nvGrpSpPr>
        <p:grpSpPr>
          <a:xfrm>
            <a:off x="712560" y="4561443"/>
            <a:ext cx="2274480" cy="369332"/>
            <a:chOff x="712560" y="2672834"/>
            <a:chExt cx="2274480" cy="369332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987799D-F52F-41D8-8147-4815D5A914B8}"/>
                </a:ext>
              </a:extLst>
            </p:cNvPr>
            <p:cNvSpPr/>
            <p:nvPr/>
          </p:nvSpPr>
          <p:spPr>
            <a:xfrm>
              <a:off x="786130" y="2672834"/>
              <a:ext cx="220091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emperor scorpion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4DCD6B6-35D9-45E1-A24A-9948189AC3AE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CAB43EC3-1A81-4EDA-AB74-ADEF9FC74851}"/>
              </a:ext>
            </a:extLst>
          </p:cNvPr>
          <p:cNvGrpSpPr/>
          <p:nvPr/>
        </p:nvGrpSpPr>
        <p:grpSpPr>
          <a:xfrm>
            <a:off x="3589110" y="2789047"/>
            <a:ext cx="2773590" cy="369332"/>
            <a:chOff x="712560" y="2672834"/>
            <a:chExt cx="2773590" cy="369332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A4CDB52-AB6D-42D2-821C-548400F6104E}"/>
                </a:ext>
              </a:extLst>
            </p:cNvPr>
            <p:cNvSpPr/>
            <p:nvPr/>
          </p:nvSpPr>
          <p:spPr>
            <a:xfrm>
              <a:off x="786130" y="2672834"/>
              <a:ext cx="27000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Japanese spider crab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E69FA43-4B55-4491-9ED7-BD7BEB1A0F95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C1DC9D1-948B-4212-BF83-48AB3FE76932}"/>
              </a:ext>
            </a:extLst>
          </p:cNvPr>
          <p:cNvGrpSpPr/>
          <p:nvPr/>
        </p:nvGrpSpPr>
        <p:grpSpPr>
          <a:xfrm>
            <a:off x="3589110" y="3383021"/>
            <a:ext cx="2773590" cy="369332"/>
            <a:chOff x="712560" y="2672834"/>
            <a:chExt cx="2773590" cy="369332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4CBD989-5722-4DFF-85D2-B08F53A15C8B}"/>
                </a:ext>
              </a:extLst>
            </p:cNvPr>
            <p:cNvSpPr/>
            <p:nvPr/>
          </p:nvSpPr>
          <p:spPr>
            <a:xfrm>
              <a:off x="786130" y="2672834"/>
              <a:ext cx="27000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common octopus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1DD0394-75EB-4E16-A33D-27AED24D1CB3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91FA2DA-91E1-4AE5-93CC-771936EFBC6B}"/>
              </a:ext>
            </a:extLst>
          </p:cNvPr>
          <p:cNvGrpSpPr/>
          <p:nvPr/>
        </p:nvGrpSpPr>
        <p:grpSpPr>
          <a:xfrm>
            <a:off x="3589110" y="3976995"/>
            <a:ext cx="2773590" cy="369332"/>
            <a:chOff x="712560" y="2672834"/>
            <a:chExt cx="2773590" cy="369332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E098F608-B5A4-42E3-AA7E-6BEBBB985A0C}"/>
                </a:ext>
              </a:extLst>
            </p:cNvPr>
            <p:cNvSpPr/>
            <p:nvPr/>
          </p:nvSpPr>
          <p:spPr>
            <a:xfrm>
              <a:off x="786130" y="2672834"/>
              <a:ext cx="27000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purple </a:t>
              </a:r>
              <a:r>
                <a:rPr lang="en-GB" dirty="0" err="1"/>
                <a:t>sunstar</a:t>
              </a:r>
              <a:endParaRPr lang="en-GB" dirty="0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78EA247-3D7F-4A7E-A222-FCA7C7AF9D8C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00041438-B90D-43FE-82A7-3E8E2075205E}"/>
              </a:ext>
            </a:extLst>
          </p:cNvPr>
          <p:cNvGrpSpPr/>
          <p:nvPr/>
        </p:nvGrpSpPr>
        <p:grpSpPr>
          <a:xfrm>
            <a:off x="3589110" y="4570968"/>
            <a:ext cx="2773590" cy="369332"/>
            <a:chOff x="712560" y="2672834"/>
            <a:chExt cx="2773590" cy="369332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ACCA650-A041-45DE-85D5-50A444A5E8E9}"/>
                </a:ext>
              </a:extLst>
            </p:cNvPr>
            <p:cNvSpPr/>
            <p:nvPr/>
          </p:nvSpPr>
          <p:spPr>
            <a:xfrm>
              <a:off x="786130" y="2672834"/>
              <a:ext cx="27000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common earthworm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EC43F752-9AC0-4822-A5DD-325C8C16069F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768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Attitudes and Obstacles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BFA1511-CD80-43BA-BB37-8374228F7C6A}"/>
              </a:ext>
            </a:extLst>
          </p:cNvPr>
          <p:cNvGrpSpPr/>
          <p:nvPr/>
        </p:nvGrpSpPr>
        <p:grpSpPr>
          <a:xfrm>
            <a:off x="708205" y="2406194"/>
            <a:ext cx="5559245" cy="775156"/>
            <a:chOff x="708205" y="2194557"/>
            <a:chExt cx="5559245" cy="775156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EA961D-AFDC-4446-9F62-93EEEF7C0510}"/>
                </a:ext>
              </a:extLst>
            </p:cNvPr>
            <p:cNvGrpSpPr/>
            <p:nvPr/>
          </p:nvGrpSpPr>
          <p:grpSpPr>
            <a:xfrm>
              <a:off x="708205" y="2194557"/>
              <a:ext cx="5559245" cy="775156"/>
              <a:chOff x="708205" y="1584960"/>
              <a:chExt cx="5559245" cy="775156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C4DBC6-E7C0-48CC-A5B6-9304A5D26698}"/>
                  </a:ext>
                </a:extLst>
              </p:cNvPr>
              <p:cNvSpPr/>
              <p:nvPr/>
            </p:nvSpPr>
            <p:spPr>
              <a:xfrm>
                <a:off x="755650" y="1584960"/>
                <a:ext cx="5511800" cy="77515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AFA9B78-7B4E-4FAB-B536-6CFBCD676F92}"/>
                  </a:ext>
                </a:extLst>
              </p:cNvPr>
              <p:cNvSpPr/>
              <p:nvPr/>
            </p:nvSpPr>
            <p:spPr>
              <a:xfrm rot="2700000">
                <a:off x="708205" y="1927403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E9FF12E-21DD-46CE-B60C-86402E878302}"/>
                </a:ext>
              </a:extLst>
            </p:cNvPr>
            <p:cNvSpPr txBox="1"/>
            <p:nvPr/>
          </p:nvSpPr>
          <p:spPr>
            <a:xfrm>
              <a:off x="896981" y="2240083"/>
              <a:ext cx="4379869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Libbie Hyman faced obstacles to her research from different people.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26DB043-01DB-4370-9620-59B2A3C20B08}"/>
              </a:ext>
            </a:extLst>
          </p:cNvPr>
          <p:cNvGrpSpPr/>
          <p:nvPr/>
        </p:nvGrpSpPr>
        <p:grpSpPr>
          <a:xfrm>
            <a:off x="708205" y="3387268"/>
            <a:ext cx="5292545" cy="1337131"/>
            <a:chOff x="708205" y="2194556"/>
            <a:chExt cx="5292545" cy="1337131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8A8137CF-EC4D-47B7-88CA-57162B12699E}"/>
                </a:ext>
              </a:extLst>
            </p:cNvPr>
            <p:cNvGrpSpPr/>
            <p:nvPr/>
          </p:nvGrpSpPr>
          <p:grpSpPr>
            <a:xfrm>
              <a:off x="708205" y="2194556"/>
              <a:ext cx="5292545" cy="1337131"/>
              <a:chOff x="708205" y="1584959"/>
              <a:chExt cx="5292545" cy="1337131"/>
            </a:xfrm>
          </p:grpSpPr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B9C13469-D029-40F0-8149-AE515B64289C}"/>
                  </a:ext>
                </a:extLst>
              </p:cNvPr>
              <p:cNvSpPr/>
              <p:nvPr/>
            </p:nvSpPr>
            <p:spPr>
              <a:xfrm>
                <a:off x="755650" y="1584959"/>
                <a:ext cx="5245100" cy="133713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30A265A7-7FB9-4D9C-B045-F7D3D5DB6235}"/>
                  </a:ext>
                </a:extLst>
              </p:cNvPr>
              <p:cNvSpPr/>
              <p:nvPr/>
            </p:nvSpPr>
            <p:spPr>
              <a:xfrm rot="2700000">
                <a:off x="708205" y="2203628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3EDFB0A-481A-4E8D-9F93-D2D8DB69F00D}"/>
                </a:ext>
              </a:extLst>
            </p:cNvPr>
            <p:cNvSpPr txBox="1"/>
            <p:nvPr/>
          </p:nvSpPr>
          <p:spPr>
            <a:xfrm>
              <a:off x="896981" y="2240083"/>
              <a:ext cx="4627519" cy="1253402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Talk to your partner about the different attitudes of her family and colleagues that could have prevented her pursuing her scientific career.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9E71F35-4842-4197-B93B-6F6E1B459995}"/>
              </a:ext>
            </a:extLst>
          </p:cNvPr>
          <p:cNvGrpSpPr/>
          <p:nvPr/>
        </p:nvGrpSpPr>
        <p:grpSpPr>
          <a:xfrm>
            <a:off x="708204" y="1751876"/>
            <a:ext cx="5265878" cy="524599"/>
            <a:chOff x="708205" y="4991101"/>
            <a:chExt cx="5201935" cy="524599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5FA1712-9686-4E03-960F-A755222E65C2}"/>
                </a:ext>
              </a:extLst>
            </p:cNvPr>
            <p:cNvGrpSpPr/>
            <p:nvPr/>
          </p:nvGrpSpPr>
          <p:grpSpPr>
            <a:xfrm>
              <a:off x="708205" y="4991101"/>
              <a:ext cx="4776632" cy="524599"/>
              <a:chOff x="708205" y="1276351"/>
              <a:chExt cx="4776632" cy="524599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726AD2DE-9676-4A9D-8F5D-4500D2A65644}"/>
                  </a:ext>
                </a:extLst>
              </p:cNvPr>
              <p:cNvSpPr/>
              <p:nvPr/>
            </p:nvSpPr>
            <p:spPr>
              <a:xfrm>
                <a:off x="755651" y="1276351"/>
                <a:ext cx="4729186" cy="524599"/>
              </a:xfrm>
              <a:prstGeom prst="rect">
                <a:avLst/>
              </a:prstGeom>
              <a:solidFill>
                <a:srgbClr val="7768AD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BDFD673F-8B26-4C2D-A5BD-2425C58589DE}"/>
                  </a:ext>
                </a:extLst>
              </p:cNvPr>
              <p:cNvSpPr/>
              <p:nvPr/>
            </p:nvSpPr>
            <p:spPr>
              <a:xfrm rot="2700000">
                <a:off x="708205" y="1494159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39A0869-B9B7-46BE-9FAF-E7958BEAA698}"/>
                </a:ext>
              </a:extLst>
            </p:cNvPr>
            <p:cNvSpPr txBox="1"/>
            <p:nvPr/>
          </p:nvSpPr>
          <p:spPr>
            <a:xfrm>
              <a:off x="896982" y="5059272"/>
              <a:ext cx="5013158" cy="422405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FFFFFF"/>
                  </a:solidFill>
                  <a:latin typeface="Twinkl SemiBold"/>
                </a:rPr>
                <a:t>How did Hyman overcome these obstacles?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1E10263-836E-4663-849C-680997528A61}"/>
              </a:ext>
            </a:extLst>
          </p:cNvPr>
          <p:cNvGrpSpPr/>
          <p:nvPr/>
        </p:nvGrpSpPr>
        <p:grpSpPr>
          <a:xfrm>
            <a:off x="708204" y="2532926"/>
            <a:ext cx="5444946" cy="1105624"/>
            <a:chOff x="708205" y="4991101"/>
            <a:chExt cx="5378829" cy="1105624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3B290AFF-97A5-4B9B-BB8F-C506273741FE}"/>
                </a:ext>
              </a:extLst>
            </p:cNvPr>
            <p:cNvGrpSpPr/>
            <p:nvPr/>
          </p:nvGrpSpPr>
          <p:grpSpPr>
            <a:xfrm>
              <a:off x="708205" y="4991101"/>
              <a:ext cx="5378829" cy="1105624"/>
              <a:chOff x="708205" y="1276351"/>
              <a:chExt cx="5378829" cy="1105624"/>
            </a:xfrm>
          </p:grpSpPr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33DD2425-CE19-4BB2-A13C-D653A48AACC5}"/>
                  </a:ext>
                </a:extLst>
              </p:cNvPr>
              <p:cNvSpPr/>
              <p:nvPr/>
            </p:nvSpPr>
            <p:spPr>
              <a:xfrm>
                <a:off x="755650" y="1276351"/>
                <a:ext cx="5331384" cy="1105624"/>
              </a:xfrm>
              <a:prstGeom prst="rect">
                <a:avLst/>
              </a:prstGeom>
              <a:solidFill>
                <a:srgbClr val="7768AD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55905CBE-4C43-4D30-953E-381F6472E621}"/>
                  </a:ext>
                </a:extLst>
              </p:cNvPr>
              <p:cNvSpPr/>
              <p:nvPr/>
            </p:nvSpPr>
            <p:spPr>
              <a:xfrm rot="2700000">
                <a:off x="708205" y="1779909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83162A0-A558-4A46-8E98-BCE3D0301E38}"/>
                </a:ext>
              </a:extLst>
            </p:cNvPr>
            <p:cNvSpPr txBox="1"/>
            <p:nvPr/>
          </p:nvSpPr>
          <p:spPr>
            <a:xfrm>
              <a:off x="896982" y="5059272"/>
              <a:ext cx="4145616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FFFFFF"/>
                  </a:solidFill>
                  <a:latin typeface="Twinkl SemiBold"/>
                </a:rPr>
                <a:t>Hyman lived a long time ago. Do you think scientists face similar obstacles because of people's attitudes today?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4A88663C-4AAD-4D42-B95C-640BB51A41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29" r="25867"/>
          <a:stretch/>
        </p:blipFill>
        <p:spPr>
          <a:xfrm>
            <a:off x="6591300" y="1400175"/>
            <a:ext cx="1655776" cy="54197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1988270-9FFD-4AAE-9D2B-366D141F2A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13" t="11298" r="28292"/>
          <a:stretch/>
        </p:blipFill>
        <p:spPr>
          <a:xfrm>
            <a:off x="5038725" y="1323975"/>
            <a:ext cx="1733550" cy="55340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ED06C50-8112-45DB-8DF7-B55D2EC987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50167" y="1466850"/>
            <a:ext cx="1561996" cy="487838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1444634-F27C-4BD6-80F8-02D2E02CF1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555" y="1527592"/>
            <a:ext cx="2026470" cy="481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94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To understand Libbie Hyman’s work about classification.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describe Libbie Hyman's life and her work on invertebrates.</a:t>
            </a:r>
          </a:p>
          <a:p>
            <a:r>
              <a:rPr lang="en-GB" dirty="0">
                <a:latin typeface="Twinkl" pitchFamily="2" charset="0"/>
              </a:rPr>
              <a:t>I can classify invertebrates.</a:t>
            </a:r>
          </a:p>
          <a:p>
            <a:r>
              <a:rPr lang="en-GB" dirty="0">
                <a:latin typeface="Twinkl" pitchFamily="2" charset="0"/>
              </a:rPr>
              <a:t>I can describe the characteristics of invertebrates.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103928-A175-488E-9EAE-948B243006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63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8161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C1C1C"/>
      </a:hlink>
      <a:folHlink>
        <a:srgbClr val="1C1C1C"/>
      </a:folHlink>
    </a:clrScheme>
    <a:fontScheme name="Custom 3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glish Lesson Presentation" id="{3E99E1FF-6112-4F56-AE2F-E6B630F1A11C}" vid="{95F88451-C6EF-438A-A25D-91151BA0E32D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English Lesson Presentation" id="{3E99E1FF-6112-4F56-AE2F-E6B630F1A11C}" vid="{6EFEC386-A457-42D6-BCC4-C9279F79E23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English Lesson Presentation</Template>
  <TotalTime>951</TotalTime>
  <Words>781</Words>
  <Application>Microsoft Office PowerPoint</Application>
  <PresentationFormat>On-screen Show (4:3)</PresentationFormat>
  <Paragraphs>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Tuffy-TTF</vt:lpstr>
      <vt:lpstr>Tuffy</vt:lpstr>
      <vt:lpstr>Twinkl SemiBold</vt:lpstr>
      <vt:lpstr>Calibri</vt:lpstr>
      <vt:lpstr>Twinkl</vt:lpstr>
      <vt:lpstr>Sassoon Infant Rg</vt:lpstr>
      <vt:lpstr>Office Theme</vt:lpstr>
      <vt:lpstr>1_Office Theme</vt:lpstr>
      <vt:lpstr>PowerPoint Presentation</vt:lpstr>
      <vt:lpstr>Science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Cris Lima</dc:creator>
  <cp:lastModifiedBy>Cris Lima</cp:lastModifiedBy>
  <cp:revision>74</cp:revision>
  <dcterms:created xsi:type="dcterms:W3CDTF">2019-02-28T10:09:11Z</dcterms:created>
  <dcterms:modified xsi:type="dcterms:W3CDTF">2019-03-08T15:32:21Z</dcterms:modified>
</cp:coreProperties>
</file>