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9" r:id="rId3"/>
    <p:sldId id="257" r:id="rId4"/>
    <p:sldId id="258" r:id="rId5"/>
    <p:sldId id="260" r:id="rId6"/>
    <p:sldId id="261" r:id="rId7"/>
    <p:sldId id="264" r:id="rId8"/>
    <p:sldId id="265" r:id="rId9"/>
    <p:sldId id="266" r:id="rId10"/>
    <p:sldId id="267" r:id="rId11"/>
    <p:sldId id="262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00C839-39CA-4AE9-BCF9-EF20153FEBD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415317E-7346-4B55-BBCC-BD18223B88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9D2E56-59BF-4A23-B9A3-95AE91BEAE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3AD4B-DE65-4965-86AD-18B2C559A314}" type="datetimeFigureOut">
              <a:rPr lang="en-GB" smtClean="0"/>
              <a:t>10/06/2020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C17910-99B9-45B2-B743-75091B44A3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694161-CD77-4F04-B566-BF586B7B28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332CA-E1CC-4786-866D-2FB8D83E65F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598722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97FF38-8196-4276-BAF8-CB93F83EAB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F55D29-021B-4B05-BC5B-08CC001B45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D8BE79-909A-4DC1-8A26-FC8F14A6E6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3AD4B-DE65-4965-86AD-18B2C559A314}" type="datetimeFigureOut">
              <a:rPr lang="en-GB" smtClean="0"/>
              <a:t>10/06/2020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6EC86-B92A-494A-9367-83DE76A0C6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D946DF-348B-4DAE-80F4-DBB4A1C4AB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332CA-E1CC-4786-866D-2FB8D83E65F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84647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4D33D8-95F5-4604-B45A-38878DED1C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29ED7D-7A3C-4437-93BC-D6BBE0CD9B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51A199-1658-49AC-ABA9-4DCDD5B071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3AD4B-DE65-4965-86AD-18B2C559A314}" type="datetimeFigureOut">
              <a:rPr lang="en-GB" smtClean="0"/>
              <a:t>10/06/2020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268977-B7F8-453D-B698-3D08909F09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E000AF-8140-4CE0-9FFB-270DDB43A5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332CA-E1CC-4786-866D-2FB8D83E65F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88425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0B82E-5512-4FA0-A528-A4AE085AD4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B07F8E-B6EB-4FD5-960A-54A3F188B00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70A1B11-D22E-4A08-B5FE-483B7F5567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DCD3175-67F3-42EC-898E-043098A3F2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3AD4B-DE65-4965-86AD-18B2C559A314}" type="datetimeFigureOut">
              <a:rPr lang="en-GB" smtClean="0"/>
              <a:t>10/06/2020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0AD69C-963F-436D-900E-C64B7CC8B5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A1CAD8-F120-45FA-AF38-C5BFA49216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332CA-E1CC-4786-866D-2FB8D83E65F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614891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CB595A-F3C1-45B0-98AB-F31DF1D0A0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7286CD-1122-4D7E-82EC-5709D2F19E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8C0CD41-9ECB-4469-B608-6F08944914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87E6355-B035-4244-9ACF-DC41D754AC1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EADCAAD-1AE3-4AFF-97C9-3D8F868097C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EDA0C7D-5531-475B-A8DE-3E6DBA6A78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3AD4B-DE65-4965-86AD-18B2C559A314}" type="datetimeFigureOut">
              <a:rPr lang="en-GB" smtClean="0"/>
              <a:t>10/06/2020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544BDC0-3E0A-48D2-8A2C-20611937F2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C27DFC3-D7B1-45B4-8E52-991129A1BF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332CA-E1CC-4786-866D-2FB8D83E65F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31062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FCBA8A-863E-47EB-BA50-7A1B2F748E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635B506-517C-4459-BBAF-4FEDBE5506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3AD4B-DE65-4965-86AD-18B2C559A314}" type="datetimeFigureOut">
              <a:rPr lang="en-GB" smtClean="0"/>
              <a:t>10/06/2020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CB57E10-F7CE-4AF6-8E93-F4216A2819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20009ED-2341-4137-894F-0F6713691D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332CA-E1CC-4786-866D-2FB8D83E65F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1457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3405A7B-7CC8-41D2-89C1-DAFD058D05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3AD4B-DE65-4965-86AD-18B2C559A314}" type="datetimeFigureOut">
              <a:rPr lang="en-GB" smtClean="0"/>
              <a:t>10/06/2020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A3C69DF-C171-4423-8424-8EC3F60359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27BDB1-ECDA-4E16-93CF-80361E0611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332CA-E1CC-4786-866D-2FB8D83E65F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303846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90EB9B-4A36-4125-925E-3A21F3DF0E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402C73-EAEA-4BB2-A3CC-06C0AF76A4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610DD61-1B3B-4496-BC3F-F7BD5E4C07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C6627C9-FB37-4F46-A86B-51100EC3A3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3AD4B-DE65-4965-86AD-18B2C559A314}" type="datetimeFigureOut">
              <a:rPr lang="en-GB" smtClean="0"/>
              <a:t>10/06/2020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226E0A-B4D1-4DE7-B0B0-6B1FEE4874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8B6BDB-56BA-404B-B6EA-B7D932E092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332CA-E1CC-4786-866D-2FB8D83E65F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834174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EBD0C2-99B8-4B61-8594-CCF47B1890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65CAC29-A0D9-47CC-BF18-AF44F5990E4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80A6777-93E1-4F2A-BAA6-64625F26C1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44A79B-D966-4DF8-B3CD-44B5EBD123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3AD4B-DE65-4965-86AD-18B2C559A314}" type="datetimeFigureOut">
              <a:rPr lang="en-GB" smtClean="0"/>
              <a:t>10/06/2020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70B09E1-ED01-4471-89C4-10374937F4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95649C-BEDA-48F0-8904-9F193E36A1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332CA-E1CC-4786-866D-2FB8D83E65F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414255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30EB82-7573-43A1-A158-3C9539F3B4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7C173D2-EDCA-4C63-8B7E-0BAFB012A09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C11126-114A-4165-8A98-F57DDDF21C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3AD4B-DE65-4965-86AD-18B2C559A314}" type="datetimeFigureOut">
              <a:rPr lang="en-GB" smtClean="0"/>
              <a:t>10/06/2020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C25D7A-D2DD-4122-8DC2-072B3BFDC3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C9C8B5-5ABB-4A3F-A357-F930A805D9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332CA-E1CC-4786-866D-2FB8D83E65F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914570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80025A7-1701-417A-A8D1-47D5E24A6E7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0FC8013-B44F-448D-A715-B02D8BCCB3A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C90DDB-3F1B-42AC-9CA1-13C520528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3AD4B-DE65-4965-86AD-18B2C559A314}" type="datetimeFigureOut">
              <a:rPr lang="en-GB" smtClean="0"/>
              <a:t>10/06/2020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0A0335-E6E0-4CB3-A49A-27FD973625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8EBD1F-012E-4545-B150-3E071D0B32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332CA-E1CC-4786-866D-2FB8D83E65F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58378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C3B5F7-7409-4029-85C1-06B69E4B2E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4EEEEF-FADC-4035-A8C5-5CB175AD3F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7D9108-B264-4E51-B315-C8E27DABD65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33AD4B-DE65-4965-86AD-18B2C559A314}" type="datetimeFigureOut">
              <a:rPr lang="en-GB" smtClean="0"/>
              <a:t>10/06/2020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3EEBF2-D83E-4501-B864-BE6F1950826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EF760C-1E94-44C8-A7B6-37AE4AA3E79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4332CA-E1CC-4786-866D-2FB8D83E65F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482112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684B28D-3F2B-49CD-848C-F8B7DFF3798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7731" b="22981"/>
          <a:stretch/>
        </p:blipFill>
        <p:spPr>
          <a:xfrm>
            <a:off x="20" y="10"/>
            <a:ext cx="12191980" cy="4571990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E126E481-B945-4179-BD79-05E96E9B29E1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rgbClr val="FFFFFF">
                <a:alpha val="8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F2F33CFF-1312-4BC4-9C9D-F667B49E5E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3136" y="5091762"/>
            <a:ext cx="7834193" cy="1264588"/>
          </a:xfrm>
        </p:spPr>
        <p:txBody>
          <a:bodyPr anchor="ctr">
            <a:normAutofit/>
          </a:bodyPr>
          <a:lstStyle/>
          <a:p>
            <a:pPr algn="r"/>
            <a:r>
              <a:rPr lang="en-GB" dirty="0"/>
              <a:t>World Poetry Day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33116B2-9AFD-4314-AC40-FCBC8A30A47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99107" y="5091763"/>
            <a:ext cx="2974207" cy="1264587"/>
          </a:xfrm>
        </p:spPr>
        <p:txBody>
          <a:bodyPr anchor="ctr">
            <a:normAutofit/>
          </a:bodyPr>
          <a:lstStyle/>
          <a:p>
            <a:pPr algn="l"/>
            <a:r>
              <a:rPr lang="en-GB" sz="2000" dirty="0"/>
              <a:t>Write a nonsense poem.</a:t>
            </a:r>
          </a:p>
        </p:txBody>
      </p:sp>
    </p:spTree>
    <p:extLst>
      <p:ext uri="{BB962C8B-B14F-4D97-AF65-F5344CB8AC3E}">
        <p14:creationId xmlns:p14="http://schemas.microsoft.com/office/powerpoint/2010/main" val="406068055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close up of a logo&#10;&#10;Description generated with high confidence">
            <a:extLst>
              <a:ext uri="{FF2B5EF4-FFF2-40B4-BE49-F238E27FC236}">
                <a16:creationId xmlns:a16="http://schemas.microsoft.com/office/drawing/2014/main" id="{F567A238-A91F-4079-9398-A2A63655F9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4477"/>
          <a:stretch/>
        </p:blipFill>
        <p:spPr>
          <a:xfrm>
            <a:off x="4654297" y="10"/>
            <a:ext cx="7537704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21AF5DC-7D13-4DAC-B0EB-D1288C624B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2732" y="285750"/>
            <a:ext cx="3377183" cy="5931782"/>
          </a:xfrm>
          <a:noFill/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3200" dirty="0"/>
              <a:t>You are all guests at the Mad Hatter’s Tea Party.  </a:t>
            </a:r>
            <a:br>
              <a:rPr lang="en-US" sz="3200" dirty="0"/>
            </a:br>
            <a:r>
              <a:rPr lang="en-US" sz="3200" dirty="0"/>
              <a:t/>
            </a:r>
            <a:br>
              <a:rPr lang="en-US" sz="3200" dirty="0"/>
            </a:br>
            <a:r>
              <a:rPr lang="en-US" sz="3200" dirty="0"/>
              <a:t>You have to bring a nonsense poem to read aloud. </a:t>
            </a:r>
            <a:br>
              <a:rPr lang="en-US" sz="3200" dirty="0"/>
            </a:br>
            <a:r>
              <a:rPr lang="en-US" sz="3200" dirty="0"/>
              <a:t/>
            </a:r>
            <a:br>
              <a:rPr lang="en-US" sz="3200" dirty="0"/>
            </a:br>
            <a:r>
              <a:rPr lang="en-US" sz="3200" dirty="0"/>
              <a:t>Let’s see what style of nonsense he likes … </a:t>
            </a:r>
          </a:p>
        </p:txBody>
      </p:sp>
    </p:spTree>
    <p:extLst>
      <p:ext uri="{BB962C8B-B14F-4D97-AF65-F5344CB8AC3E}">
        <p14:creationId xmlns:p14="http://schemas.microsoft.com/office/powerpoint/2010/main" val="29708353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E4A809D5-3600-46D4-A466-67F2349A54FB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55320" y="2316480"/>
            <a:ext cx="4937760" cy="0"/>
          </a:xfrm>
          <a:prstGeom prst="straightConnector1">
            <a:avLst/>
          </a:prstGeom>
          <a:ln w="19050" cap="sq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C083E2F9-A3E1-47C3-87AF-B0964B5B8AF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435" r="48299" b="1"/>
          <a:stretch/>
        </p:blipFill>
        <p:spPr>
          <a:xfrm>
            <a:off x="5878849" y="10"/>
            <a:ext cx="6313150" cy="6857987"/>
          </a:xfrm>
          <a:custGeom>
            <a:avLst/>
            <a:gdLst>
              <a:gd name="connsiteX0" fmla="*/ 65565 w 6313150"/>
              <a:gd name="connsiteY0" fmla="*/ 0 h 6857997"/>
              <a:gd name="connsiteX1" fmla="*/ 6313150 w 6313150"/>
              <a:gd name="connsiteY1" fmla="*/ 0 h 6857997"/>
              <a:gd name="connsiteX2" fmla="*/ 6313150 w 6313150"/>
              <a:gd name="connsiteY2" fmla="*/ 6857997 h 6857997"/>
              <a:gd name="connsiteX3" fmla="*/ 3293946 w 6313150"/>
              <a:gd name="connsiteY3" fmla="*/ 6857997 h 6857997"/>
              <a:gd name="connsiteX4" fmla="*/ 3235857 w 6313150"/>
              <a:gd name="connsiteY4" fmla="*/ 6823061 h 6857997"/>
              <a:gd name="connsiteX5" fmla="*/ 0 w 6313150"/>
              <a:gd name="connsiteY5" fmla="*/ 951803 h 6857997"/>
              <a:gd name="connsiteX6" fmla="*/ 31536 w 6313150"/>
              <a:gd name="connsiteY6" fmla="*/ 285771 h 685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13150" h="6857997">
                <a:moveTo>
                  <a:pt x="65565" y="0"/>
                </a:moveTo>
                <a:lnTo>
                  <a:pt x="6313150" y="0"/>
                </a:lnTo>
                <a:lnTo>
                  <a:pt x="6313150" y="6857997"/>
                </a:lnTo>
                <a:lnTo>
                  <a:pt x="3293946" y="6857997"/>
                </a:lnTo>
                <a:lnTo>
                  <a:pt x="3235857" y="6823061"/>
                </a:lnTo>
                <a:cubicBezTo>
                  <a:pt x="1291240" y="5592803"/>
                  <a:pt x="0" y="3423096"/>
                  <a:pt x="0" y="951803"/>
                </a:cubicBezTo>
                <a:cubicBezTo>
                  <a:pt x="0" y="727140"/>
                  <a:pt x="10673" y="504970"/>
                  <a:pt x="31536" y="285771"/>
                </a:cubicBez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A6B88A4-6E34-47E7-9190-4F37E0D8C2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5320" y="365125"/>
            <a:ext cx="5120114" cy="1692794"/>
          </a:xfrm>
        </p:spPr>
        <p:txBody>
          <a:bodyPr>
            <a:normAutofit/>
          </a:bodyPr>
          <a:lstStyle/>
          <a:p>
            <a:r>
              <a:rPr lang="en-GB" dirty="0"/>
              <a:t>Firstly, do you know this poem?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45DF25-787F-4D38-B7AE-A3E02FBACF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5321" y="2575034"/>
            <a:ext cx="5120113" cy="34622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dirty="0"/>
              <a:t>Twinkle, twinkle, little star.</a:t>
            </a:r>
            <a:br>
              <a:rPr lang="en-US" sz="3200" dirty="0"/>
            </a:br>
            <a:r>
              <a:rPr lang="en-US" sz="3200" dirty="0"/>
              <a:t>How I wonder what you are.</a:t>
            </a:r>
            <a:br>
              <a:rPr lang="en-US" sz="3200" dirty="0"/>
            </a:br>
            <a:r>
              <a:rPr lang="en-US" sz="3200" dirty="0"/>
              <a:t>Up above the world so high -</a:t>
            </a:r>
            <a:br>
              <a:rPr lang="en-US" sz="3200" dirty="0"/>
            </a:br>
            <a:r>
              <a:rPr lang="en-US" sz="3200" dirty="0"/>
              <a:t>Like a diamond in the sky -</a:t>
            </a:r>
            <a:br>
              <a:rPr lang="en-US" sz="3200" dirty="0"/>
            </a:br>
            <a:r>
              <a:rPr lang="en-US" sz="3200" dirty="0"/>
              <a:t>Twinkle, twinkle little star -</a:t>
            </a:r>
            <a:br>
              <a:rPr lang="en-US" sz="3200" dirty="0"/>
            </a:br>
            <a:r>
              <a:rPr lang="en-US" sz="3200" dirty="0"/>
              <a:t>How I wonder what you are.</a:t>
            </a:r>
            <a:r>
              <a:rPr lang="en-US" sz="1800" dirty="0"/>
              <a:t/>
            </a:r>
            <a:br>
              <a:rPr lang="en-US" sz="1800" dirty="0"/>
            </a:br>
            <a:endParaRPr lang="en-GB" sz="18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8A05DD6-EF1F-4AAF-8819-0FB48E2C6152}"/>
              </a:ext>
            </a:extLst>
          </p:cNvPr>
          <p:cNvSpPr txBox="1"/>
          <p:nvPr/>
        </p:nvSpPr>
        <p:spPr>
          <a:xfrm>
            <a:off x="1260721" y="5437097"/>
            <a:ext cx="64198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</a:rPr>
              <a:t>Which words form rhymes here?</a:t>
            </a:r>
          </a:p>
          <a:p>
            <a:pPr algn="ctr"/>
            <a:r>
              <a:rPr lang="en-GB" sz="2400" dirty="0">
                <a:solidFill>
                  <a:srgbClr val="FF0000"/>
                </a:solidFill>
              </a:rPr>
              <a:t>Which lines rhyme here?</a:t>
            </a:r>
          </a:p>
          <a:p>
            <a:pPr algn="ctr"/>
            <a:r>
              <a:rPr lang="en-GB" sz="2400" dirty="0">
                <a:solidFill>
                  <a:srgbClr val="FF0000"/>
                </a:solidFill>
              </a:rPr>
              <a:t>Which lines are repeated?</a:t>
            </a:r>
          </a:p>
        </p:txBody>
      </p:sp>
    </p:spTree>
    <p:extLst>
      <p:ext uri="{BB962C8B-B14F-4D97-AF65-F5344CB8AC3E}">
        <p14:creationId xmlns:p14="http://schemas.microsoft.com/office/powerpoint/2010/main" val="20491721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E1B1834-097D-4E1B-ADC6-F395AD06DE2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012" r="1" b="2306"/>
          <a:stretch/>
        </p:blipFill>
        <p:spPr>
          <a:xfrm>
            <a:off x="7556408" y="10"/>
            <a:ext cx="4635591" cy="6857990"/>
          </a:xfrm>
          <a:prstGeom prst="rect">
            <a:avLst/>
          </a:prstGeom>
          <a:effectLst/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B544F5A-C8CC-45BB-B67F-B069C8FE7A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30" y="-89572"/>
            <a:ext cx="6586491" cy="1676603"/>
          </a:xfrm>
        </p:spPr>
        <p:txBody>
          <a:bodyPr>
            <a:normAutofit/>
          </a:bodyPr>
          <a:lstStyle/>
          <a:p>
            <a:r>
              <a:rPr lang="en-GB" dirty="0"/>
              <a:t>This nonsense version might be less familiar to you.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81DDCD-E30B-4BAC-92CA-7C1D2132C9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8932" y="3078499"/>
            <a:ext cx="6586489" cy="37854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000" dirty="0"/>
              <a:t>Twinkle, twinkle, little bat!</a:t>
            </a:r>
            <a:br>
              <a:rPr lang="en-US" sz="4000" dirty="0"/>
            </a:br>
            <a:r>
              <a:rPr lang="en-US" sz="4000" dirty="0"/>
              <a:t>How I wonder what you're at!</a:t>
            </a:r>
            <a:br>
              <a:rPr lang="en-US" sz="4000" dirty="0"/>
            </a:br>
            <a:r>
              <a:rPr lang="en-US" sz="4000" dirty="0"/>
              <a:t>Up above the world you fly,</a:t>
            </a:r>
            <a:br>
              <a:rPr lang="en-US" sz="4000" dirty="0"/>
            </a:br>
            <a:r>
              <a:rPr lang="en-US" sz="4000" dirty="0"/>
              <a:t>Like a tea tray in the sky.</a:t>
            </a:r>
            <a:br>
              <a:rPr lang="en-US" sz="4000" dirty="0"/>
            </a:br>
            <a:r>
              <a:rPr lang="en-US" sz="4000" dirty="0"/>
              <a:t>Twinkle, twinkle, little bat!</a:t>
            </a:r>
            <a:br>
              <a:rPr lang="en-US" sz="4000" dirty="0"/>
            </a:br>
            <a:r>
              <a:rPr lang="en-US" sz="4000" dirty="0"/>
              <a:t>How I wonder what you're at!</a:t>
            </a:r>
            <a:endParaRPr lang="en-GB" sz="40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0D198F4-BBF3-47D5-9365-4023AF120342}"/>
              </a:ext>
            </a:extLst>
          </p:cNvPr>
          <p:cNvSpPr txBox="1"/>
          <p:nvPr/>
        </p:nvSpPr>
        <p:spPr>
          <a:xfrm>
            <a:off x="382437" y="1654146"/>
            <a:ext cx="701347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6">
                    <a:lumMod val="50000"/>
                  </a:schemeClr>
                </a:solidFill>
              </a:rPr>
              <a:t>The poem is recited by the </a:t>
            </a:r>
            <a:r>
              <a:rPr lang="en-GB" sz="3200" b="1" dirty="0">
                <a:solidFill>
                  <a:schemeClr val="accent6">
                    <a:lumMod val="50000"/>
                  </a:schemeClr>
                </a:solidFill>
              </a:rPr>
              <a:t>Mad Hatter </a:t>
            </a:r>
            <a:r>
              <a:rPr lang="en-GB" sz="3200" dirty="0">
                <a:solidFill>
                  <a:schemeClr val="accent6">
                    <a:lumMod val="50000"/>
                  </a:schemeClr>
                </a:solidFill>
              </a:rPr>
              <a:t>from </a:t>
            </a:r>
            <a:r>
              <a:rPr lang="en-GB" sz="3200" i="1" dirty="0">
                <a:solidFill>
                  <a:schemeClr val="accent6">
                    <a:lumMod val="50000"/>
                  </a:schemeClr>
                </a:solidFill>
              </a:rPr>
              <a:t>Alice in Wonderland</a:t>
            </a:r>
            <a:r>
              <a:rPr lang="en-GB" sz="3200" dirty="0">
                <a:solidFill>
                  <a:schemeClr val="accent6">
                    <a:lumMod val="50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985629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490705-E788-4F19-B8C7-FA1BE20891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/>
              <a:t>Spot the Difference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E196E1-4650-4B09-9967-9851A926ACD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2476" y="2589105"/>
            <a:ext cx="5181600" cy="4351338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Twinkle, twinkle, little star.</a:t>
            </a:r>
            <a:br>
              <a:rPr lang="en-US" dirty="0"/>
            </a:br>
            <a:r>
              <a:rPr lang="en-US" dirty="0"/>
              <a:t>How I wonder what you are.</a:t>
            </a:r>
            <a:br>
              <a:rPr lang="en-US" dirty="0"/>
            </a:br>
            <a:r>
              <a:rPr lang="en-US" dirty="0"/>
              <a:t>Up above the world so high -</a:t>
            </a:r>
            <a:br>
              <a:rPr lang="en-US" dirty="0"/>
            </a:br>
            <a:r>
              <a:rPr lang="en-US" dirty="0"/>
              <a:t>Like a diamond in the sky -</a:t>
            </a:r>
            <a:br>
              <a:rPr lang="en-US" dirty="0"/>
            </a:br>
            <a:r>
              <a:rPr lang="en-US" dirty="0"/>
              <a:t>Twinkle, twinkle little star -</a:t>
            </a:r>
            <a:br>
              <a:rPr lang="en-US" dirty="0"/>
            </a:br>
            <a:r>
              <a:rPr lang="en-US" dirty="0"/>
              <a:t>How I wonder what you are.</a:t>
            </a: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F6F544-C82A-46D1-BBEC-CAA4672D2C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483134" y="2589105"/>
            <a:ext cx="4616390" cy="3587858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Twinkle, twinkle, little bat!</a:t>
            </a:r>
            <a:br>
              <a:rPr lang="en-US" dirty="0"/>
            </a:br>
            <a:r>
              <a:rPr lang="en-US" dirty="0"/>
              <a:t>How I wonder what you're at!</a:t>
            </a:r>
            <a:br>
              <a:rPr lang="en-US" dirty="0"/>
            </a:br>
            <a:r>
              <a:rPr lang="en-US" dirty="0"/>
              <a:t>Up above the world you fly,</a:t>
            </a:r>
            <a:br>
              <a:rPr lang="en-US" dirty="0"/>
            </a:br>
            <a:r>
              <a:rPr lang="en-US" dirty="0"/>
              <a:t>Like a tea tray in the sky.</a:t>
            </a:r>
            <a:br>
              <a:rPr lang="en-US" dirty="0"/>
            </a:br>
            <a:r>
              <a:rPr lang="en-US" dirty="0"/>
              <a:t>Twinkle, twinkle, little bat!</a:t>
            </a:r>
            <a:br>
              <a:rPr lang="en-US" dirty="0"/>
            </a:br>
            <a:r>
              <a:rPr lang="en-US" dirty="0"/>
              <a:t>How I wonder what you're at!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429CBA2-0558-431A-AE0D-04B5852383A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797" t="4401" r="27197" b="15728"/>
          <a:stretch/>
        </p:blipFill>
        <p:spPr>
          <a:xfrm>
            <a:off x="4771043" y="2689933"/>
            <a:ext cx="2401373" cy="216615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5A48851-527F-48E8-8D38-D0729B5C2B68}"/>
              </a:ext>
            </a:extLst>
          </p:cNvPr>
          <p:cNvSpPr txBox="1"/>
          <p:nvPr/>
        </p:nvSpPr>
        <p:spPr>
          <a:xfrm>
            <a:off x="4771043" y="5086905"/>
            <a:ext cx="240137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solidFill>
                  <a:schemeClr val="accent6">
                    <a:lumMod val="50000"/>
                  </a:schemeClr>
                </a:solidFill>
              </a:rPr>
              <a:t>Fetch!</a:t>
            </a:r>
          </a:p>
        </p:txBody>
      </p:sp>
    </p:spTree>
    <p:extLst>
      <p:ext uri="{BB962C8B-B14F-4D97-AF65-F5344CB8AC3E}">
        <p14:creationId xmlns:p14="http://schemas.microsoft.com/office/powerpoint/2010/main" val="14897134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490705-E788-4F19-B8C7-FA1BE20891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Spot the Difference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E196E1-4650-4B09-9967-9851A926ACD2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Twinkle, twinkle, little star.</a:t>
            </a:r>
            <a:br>
              <a:rPr lang="en-US" dirty="0"/>
            </a:br>
            <a:r>
              <a:rPr lang="en-US" dirty="0"/>
              <a:t>How I wonder what you are.</a:t>
            </a:r>
            <a:br>
              <a:rPr lang="en-US" dirty="0"/>
            </a:br>
            <a:r>
              <a:rPr lang="en-US" dirty="0"/>
              <a:t>Up above the world so high -</a:t>
            </a:r>
            <a:br>
              <a:rPr lang="en-US" dirty="0"/>
            </a:br>
            <a:r>
              <a:rPr lang="en-US" dirty="0"/>
              <a:t>Like a diamond in the sky -</a:t>
            </a:r>
            <a:br>
              <a:rPr lang="en-US" dirty="0"/>
            </a:br>
            <a:r>
              <a:rPr lang="en-US" dirty="0"/>
              <a:t>Twinkle, twinkle little star -</a:t>
            </a:r>
            <a:br>
              <a:rPr lang="en-US" dirty="0"/>
            </a:br>
            <a:r>
              <a:rPr lang="en-US" dirty="0"/>
              <a:t>How I wonder what you are.</a:t>
            </a: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F6F544-C82A-46D1-BBEC-CAA4672D2CFA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Twinkle, twinkle, little </a:t>
            </a:r>
            <a:r>
              <a:rPr lang="en-US" b="1" u="sng" dirty="0">
                <a:solidFill>
                  <a:schemeClr val="accent2">
                    <a:lumMod val="75000"/>
                  </a:schemeClr>
                </a:solidFill>
              </a:rPr>
              <a:t>bat!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How I wonder what </a:t>
            </a:r>
            <a:r>
              <a:rPr lang="en-US" b="1" u="sng" dirty="0">
                <a:solidFill>
                  <a:schemeClr val="accent2">
                    <a:lumMod val="75000"/>
                  </a:schemeClr>
                </a:solidFill>
              </a:rPr>
              <a:t>you're at!</a:t>
            </a:r>
            <a:br>
              <a:rPr lang="en-US" b="1" u="sng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en-US" dirty="0"/>
              <a:t>Up above the world </a:t>
            </a:r>
            <a:r>
              <a:rPr lang="en-US" b="1" u="sng" dirty="0">
                <a:solidFill>
                  <a:schemeClr val="accent2">
                    <a:lumMod val="75000"/>
                  </a:schemeClr>
                </a:solidFill>
              </a:rPr>
              <a:t>you fly,</a:t>
            </a:r>
            <a:br>
              <a:rPr lang="en-US" b="1" u="sng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en-US" dirty="0"/>
              <a:t>Like a </a:t>
            </a:r>
            <a:r>
              <a:rPr lang="en-US" b="1" u="sng" dirty="0">
                <a:solidFill>
                  <a:schemeClr val="accent2">
                    <a:lumMod val="75000"/>
                  </a:schemeClr>
                </a:solidFill>
              </a:rPr>
              <a:t>tea tray </a:t>
            </a:r>
            <a:r>
              <a:rPr lang="en-US" dirty="0"/>
              <a:t>in the sky.</a:t>
            </a:r>
            <a:br>
              <a:rPr lang="en-US" dirty="0"/>
            </a:br>
            <a:r>
              <a:rPr lang="en-US" dirty="0"/>
              <a:t>Twinkle, twinkle, little </a:t>
            </a:r>
            <a:r>
              <a:rPr lang="en-US" b="1" u="sng" dirty="0">
                <a:solidFill>
                  <a:schemeClr val="accent2">
                    <a:lumMod val="75000"/>
                  </a:schemeClr>
                </a:solidFill>
              </a:rPr>
              <a:t>bat!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How I wonder what </a:t>
            </a:r>
            <a:r>
              <a:rPr lang="en-US" b="1" u="sng" dirty="0">
                <a:solidFill>
                  <a:schemeClr val="accent2">
                    <a:lumMod val="75000"/>
                  </a:schemeClr>
                </a:solidFill>
              </a:rPr>
              <a:t>you're at!</a:t>
            </a:r>
            <a:endParaRPr lang="en-GB" b="1" u="sng" dirty="0">
              <a:solidFill>
                <a:schemeClr val="accent2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61DEBDA-8F2C-4601-8170-B3D8758939E9}"/>
              </a:ext>
            </a:extLst>
          </p:cNvPr>
          <p:cNvSpPr txBox="1"/>
          <p:nvPr/>
        </p:nvSpPr>
        <p:spPr>
          <a:xfrm>
            <a:off x="6695242" y="4456591"/>
            <a:ext cx="494338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6">
                    <a:lumMod val="50000"/>
                  </a:schemeClr>
                </a:solidFill>
              </a:rPr>
              <a:t>The Mad Hatter’s poem is meant to be </a:t>
            </a:r>
            <a:r>
              <a:rPr lang="en-GB" sz="2400" b="1" u="sng" dirty="0">
                <a:solidFill>
                  <a:schemeClr val="accent6">
                    <a:lumMod val="50000"/>
                  </a:schemeClr>
                </a:solidFill>
              </a:rPr>
              <a:t>nonsense</a:t>
            </a:r>
            <a:r>
              <a:rPr lang="en-GB" sz="2400" dirty="0">
                <a:solidFill>
                  <a:schemeClr val="accent6">
                    <a:lumMod val="50000"/>
                  </a:schemeClr>
                </a:solidFill>
              </a:rPr>
              <a:t>.  He is</a:t>
            </a:r>
            <a:r>
              <a:rPr lang="en-GB" sz="2400" b="1" u="sng" dirty="0">
                <a:solidFill>
                  <a:schemeClr val="accent6">
                    <a:lumMod val="50000"/>
                  </a:schemeClr>
                </a:solidFill>
              </a:rPr>
              <a:t> playing </a:t>
            </a:r>
            <a:r>
              <a:rPr lang="en-GB" sz="2400" dirty="0">
                <a:solidFill>
                  <a:schemeClr val="accent6">
                    <a:lumMod val="50000"/>
                  </a:schemeClr>
                </a:solidFill>
              </a:rPr>
              <a:t>with words in the original version. He makes it easy for himself because he doesn’t have to invent a whole poem. Get ready to try this yourself.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C29EDEB-0751-4327-9619-32C9438DD18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495" t="6473" r="28283" b="65696"/>
          <a:stretch/>
        </p:blipFill>
        <p:spPr>
          <a:xfrm>
            <a:off x="4536489" y="4584175"/>
            <a:ext cx="2095130" cy="1908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0707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062C6896-0BAC-419D-9409-3A3CD9B94F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573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9" name="Freeform 5">
            <a:extLst>
              <a:ext uri="{FF2B5EF4-FFF2-40B4-BE49-F238E27FC236}">
                <a16:creationId xmlns:a16="http://schemas.microsoft.com/office/drawing/2014/main" id="{87CC2527-562A-4F69-B487-4371E5B243E7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7488621" y="2277613"/>
            <a:ext cx="4703379" cy="4580387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 w="50800" cap="sq" cmpd="dbl">
            <a:noFill/>
            <a:miter lim="800000"/>
          </a:ln>
          <a:effectLst/>
          <a:ex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CDAEC91-5BCE-4B55-9CC0-43EF94CB734B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480331" y="5123793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0B36DF97-ED81-46AC-8C49-0BC7D4CCC3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22020" y="3067964"/>
            <a:ext cx="3852041" cy="1834056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000" dirty="0"/>
              <a:t>Make a list of up to ten things you find in the sky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2331C05-CE67-42C9-9E39-F9D94DE62689}"/>
              </a:ext>
            </a:extLst>
          </p:cNvPr>
          <p:cNvSpPr txBox="1"/>
          <p:nvPr/>
        </p:nvSpPr>
        <p:spPr>
          <a:xfrm>
            <a:off x="8327254" y="5154967"/>
            <a:ext cx="378650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u="sng" dirty="0">
                <a:solidFill>
                  <a:srgbClr val="002060"/>
                </a:solidFill>
              </a:rPr>
              <a:t>Struggling to get to ten?</a:t>
            </a:r>
          </a:p>
          <a:p>
            <a:r>
              <a:rPr lang="en-GB" sz="2000" dirty="0">
                <a:solidFill>
                  <a:srgbClr val="002060"/>
                </a:solidFill>
              </a:rPr>
              <a:t>If you wrote ‘bird’, you could name some types of bird e.g. goose</a:t>
            </a:r>
          </a:p>
          <a:p>
            <a:r>
              <a:rPr lang="en-GB" sz="2000" dirty="0">
                <a:solidFill>
                  <a:srgbClr val="002060"/>
                </a:solidFill>
              </a:rPr>
              <a:t>Did you think sports equipment yet?</a:t>
            </a:r>
          </a:p>
        </p:txBody>
      </p:sp>
    </p:spTree>
    <p:extLst>
      <p:ext uri="{BB962C8B-B14F-4D97-AF65-F5344CB8AC3E}">
        <p14:creationId xmlns:p14="http://schemas.microsoft.com/office/powerpoint/2010/main" val="30004748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AE89F3D-E391-48C7-9309-020FF907B1C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653" r="5981" b="-1"/>
          <a:stretch/>
        </p:blipFill>
        <p:spPr>
          <a:xfrm>
            <a:off x="4654297" y="10"/>
            <a:ext cx="7537704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C0740F2-05E1-49E2-89D0-A9B1012554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1307" y="640081"/>
            <a:ext cx="3377183" cy="3681976"/>
          </a:xfrm>
          <a:noFill/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I’ll talk you through how you might do this.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923355-0BC5-4CAF-B3CC-719BEC6813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1307" y="4460487"/>
            <a:ext cx="3377184" cy="1757433"/>
          </a:xfrm>
          <a:noFill/>
        </p:spPr>
        <p:txBody>
          <a:bodyPr vert="horz" lIns="91440" tIns="45720" rIns="91440" bIns="45720" rtlCol="0">
            <a:noAutofit/>
          </a:bodyPr>
          <a:lstStyle/>
          <a:p>
            <a:pPr marL="0" indent="0" algn="ctr">
              <a:buNone/>
            </a:pPr>
            <a:r>
              <a:rPr lang="en-US" sz="3600" dirty="0"/>
              <a:t>I’m choosing ‘goose’ because they are comical to start with!</a:t>
            </a:r>
          </a:p>
        </p:txBody>
      </p:sp>
      <p:sp>
        <p:nvSpPr>
          <p:cNvPr id="5" name="Speech Bubble: Oval 4">
            <a:extLst>
              <a:ext uri="{FF2B5EF4-FFF2-40B4-BE49-F238E27FC236}">
                <a16:creationId xmlns:a16="http://schemas.microsoft.com/office/drawing/2014/main" id="{06D1B505-0ABE-47E5-8E2B-FBF9EB8E09C0}"/>
              </a:ext>
            </a:extLst>
          </p:cNvPr>
          <p:cNvSpPr/>
          <p:nvPr/>
        </p:nvSpPr>
        <p:spPr>
          <a:xfrm>
            <a:off x="3195961" y="239697"/>
            <a:ext cx="2900039" cy="2396971"/>
          </a:xfrm>
          <a:prstGeom prst="wedgeEllipseCallout">
            <a:avLst>
              <a:gd name="adj1" fmla="val 56004"/>
              <a:gd name="adj2" fmla="val 6435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562B8F3-C137-40E0-8A1E-99F6A6AE1D8C}"/>
              </a:ext>
            </a:extLst>
          </p:cNvPr>
          <p:cNvSpPr txBox="1"/>
          <p:nvPr/>
        </p:nvSpPr>
        <p:spPr>
          <a:xfrm>
            <a:off x="3648722" y="640080"/>
            <a:ext cx="205074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/>
              <a:t>Are you laughing at me?</a:t>
            </a:r>
          </a:p>
        </p:txBody>
      </p:sp>
    </p:spTree>
    <p:extLst>
      <p:ext uri="{BB962C8B-B14F-4D97-AF65-F5344CB8AC3E}">
        <p14:creationId xmlns:p14="http://schemas.microsoft.com/office/powerpoint/2010/main" val="6700716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9D958D-74FE-448C-AA9C-BDE8BC7C93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742E23-5140-442F-AACA-D5FA75A8C1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Twinkle, twinkle, little goose.</a:t>
            </a:r>
            <a:br>
              <a:rPr lang="en-US" dirty="0"/>
            </a:br>
            <a:r>
              <a:rPr lang="en-US" dirty="0"/>
              <a:t>How I wonder who let you loose.</a:t>
            </a:r>
            <a:br>
              <a:rPr lang="en-US" dirty="0"/>
            </a:br>
            <a:r>
              <a:rPr lang="en-US" dirty="0"/>
              <a:t>Up above the world so high -</a:t>
            </a:r>
            <a:br>
              <a:rPr lang="en-US" dirty="0"/>
            </a:br>
            <a:r>
              <a:rPr lang="en-US" dirty="0"/>
              <a:t>Like a fantastic filling for a pie -</a:t>
            </a:r>
          </a:p>
          <a:p>
            <a:pPr marL="0" indent="0">
              <a:buNone/>
            </a:pPr>
            <a:r>
              <a:rPr lang="en-US" dirty="0"/>
              <a:t>Twinkle, twinkle little _______-</a:t>
            </a:r>
            <a:br>
              <a:rPr lang="en-US" dirty="0"/>
            </a:br>
            <a:r>
              <a:rPr lang="en-US" dirty="0"/>
              <a:t>How I wonder_____________ .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3FF2F02-E647-45E1-9AD5-5AED6CBE6BE2}"/>
              </a:ext>
            </a:extLst>
          </p:cNvPr>
          <p:cNvSpPr txBox="1"/>
          <p:nvPr/>
        </p:nvSpPr>
        <p:spPr>
          <a:xfrm>
            <a:off x="7175284" y="4011261"/>
            <a:ext cx="502624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2">
                    <a:lumMod val="50000"/>
                  </a:schemeClr>
                </a:solidFill>
              </a:rPr>
              <a:t>If I’m following the pattern of the original poem carefully, what do these words have to be?</a:t>
            </a: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EA37B112-E769-4629-B21B-59DE14118662}"/>
              </a:ext>
            </a:extLst>
          </p:cNvPr>
          <p:cNvCxnSpPr/>
          <p:nvPr/>
        </p:nvCxnSpPr>
        <p:spPr>
          <a:xfrm flipH="1" flipV="1">
            <a:off x="5521911" y="3805985"/>
            <a:ext cx="1642369" cy="390618"/>
          </a:xfrm>
          <a:prstGeom prst="straightConnector1">
            <a:avLst/>
          </a:prstGeom>
          <a:ln w="76200">
            <a:solidFill>
              <a:srgbClr val="0066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03F355EA-7015-4413-BB5D-634BD70762C4}"/>
              </a:ext>
            </a:extLst>
          </p:cNvPr>
          <p:cNvCxnSpPr/>
          <p:nvPr/>
        </p:nvCxnSpPr>
        <p:spPr>
          <a:xfrm flipH="1" flipV="1">
            <a:off x="5521910" y="4313141"/>
            <a:ext cx="1642369" cy="390618"/>
          </a:xfrm>
          <a:prstGeom prst="straightConnector1">
            <a:avLst/>
          </a:prstGeom>
          <a:ln w="76200">
            <a:solidFill>
              <a:srgbClr val="0066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id="{3D0D5D28-C7AD-4810-BB03-3E15B2BD67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29437" y="329033"/>
            <a:ext cx="4848225" cy="3238500"/>
          </a:xfrm>
          <a:prstGeom prst="rect">
            <a:avLst/>
          </a:prstGeom>
        </p:spPr>
      </p:pic>
      <p:sp>
        <p:nvSpPr>
          <p:cNvPr id="10" name="Thought Bubble: Cloud 9">
            <a:extLst>
              <a:ext uri="{FF2B5EF4-FFF2-40B4-BE49-F238E27FC236}">
                <a16:creationId xmlns:a16="http://schemas.microsoft.com/office/drawing/2014/main" id="{AE122BAF-1BAA-4D98-B10D-F89D9856EE9F}"/>
              </a:ext>
            </a:extLst>
          </p:cNvPr>
          <p:cNvSpPr/>
          <p:nvPr/>
        </p:nvSpPr>
        <p:spPr>
          <a:xfrm>
            <a:off x="10610850" y="1381125"/>
            <a:ext cx="1123950" cy="2247900"/>
          </a:xfrm>
          <a:prstGeom prst="cloudCallout">
            <a:avLst>
              <a:gd name="adj1" fmla="val -58969"/>
              <a:gd name="adj2" fmla="val -5233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198C3DD-B1EA-4863-A1A1-9E4B77CF4E25}"/>
              </a:ext>
            </a:extLst>
          </p:cNvPr>
          <p:cNvSpPr txBox="1"/>
          <p:nvPr/>
        </p:nvSpPr>
        <p:spPr>
          <a:xfrm>
            <a:off x="10820399" y="1726780"/>
            <a:ext cx="73342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Pie?  I’m out of here!</a:t>
            </a:r>
          </a:p>
        </p:txBody>
      </p:sp>
    </p:spTree>
    <p:extLst>
      <p:ext uri="{BB962C8B-B14F-4D97-AF65-F5344CB8AC3E}">
        <p14:creationId xmlns:p14="http://schemas.microsoft.com/office/powerpoint/2010/main" val="8310023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3">
            <a:extLst>
              <a:ext uri="{FF2B5EF4-FFF2-40B4-BE49-F238E27FC236}">
                <a16:creationId xmlns:a16="http://schemas.microsoft.com/office/drawing/2014/main" id="{B2CAFB8C-DAB7-46D2-82C9-EF6C94C0AB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085" r="21400" b="-1"/>
          <a:stretch/>
        </p:blipFill>
        <p:spPr>
          <a:xfrm>
            <a:off x="4639056" y="10"/>
            <a:ext cx="7552944" cy="6857990"/>
          </a:xfrm>
          <a:prstGeom prst="rect">
            <a:avLst/>
          </a:prstGeom>
          <a:effectLst/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CDFDB3C-39FC-471C-A200-299DA4324A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629266"/>
            <a:ext cx="3651467" cy="1676603"/>
          </a:xfrm>
        </p:spPr>
        <p:txBody>
          <a:bodyPr>
            <a:normAutofit/>
          </a:bodyPr>
          <a:lstStyle/>
          <a:p>
            <a:r>
              <a:rPr lang="en-GB" dirty="0"/>
              <a:t>Let’s do this one together …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4882F03E-941B-4C37-A598-A84A48693F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1450" y="2438400"/>
            <a:ext cx="4467606" cy="37854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/>
              <a:t>Twinkle, twinkle, little ______.</a:t>
            </a:r>
            <a:br>
              <a:rPr lang="en-US" sz="2400" dirty="0"/>
            </a:br>
            <a:r>
              <a:rPr lang="en-US" sz="2400" dirty="0"/>
              <a:t>How I wonder _____________.</a:t>
            </a:r>
            <a:br>
              <a:rPr lang="en-US" sz="2400" dirty="0"/>
            </a:br>
            <a:r>
              <a:rPr lang="en-US" sz="2400" dirty="0"/>
              <a:t>Up above the world ________ -</a:t>
            </a:r>
            <a:br>
              <a:rPr lang="en-US" sz="2400" dirty="0"/>
            </a:br>
            <a:r>
              <a:rPr lang="en-US" sz="2400" dirty="0"/>
              <a:t>Like a ___________________ -</a:t>
            </a:r>
          </a:p>
          <a:p>
            <a:pPr marL="0" indent="0">
              <a:buNone/>
            </a:pPr>
            <a:r>
              <a:rPr lang="en-US" sz="2400" dirty="0"/>
              <a:t>Twinkle, twinkle little _______-</a:t>
            </a:r>
            <a:br>
              <a:rPr lang="en-US" sz="2400" dirty="0"/>
            </a:br>
            <a:r>
              <a:rPr lang="en-US" sz="2400" dirty="0"/>
              <a:t>How I wonder_____________ .</a:t>
            </a:r>
            <a:endParaRPr lang="en-GB" sz="2400" dirty="0"/>
          </a:p>
          <a:p>
            <a:pPr marL="0" indent="0">
              <a:buNone/>
            </a:pPr>
            <a:endParaRPr lang="en-US" sz="24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FE53A9C-84F8-4050-A043-5D2F1FA298CF}"/>
              </a:ext>
            </a:extLst>
          </p:cNvPr>
          <p:cNvSpPr txBox="1"/>
          <p:nvPr/>
        </p:nvSpPr>
        <p:spPr>
          <a:xfrm>
            <a:off x="5124071" y="5543550"/>
            <a:ext cx="6858000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drone	home	foam	cone	loan	moan	bone</a:t>
            </a:r>
          </a:p>
          <a:p>
            <a:r>
              <a:rPr lang="en-GB" dirty="0"/>
              <a:t>spy	high	lie	cry	sigh	try	die</a:t>
            </a:r>
          </a:p>
          <a:p>
            <a:endParaRPr lang="en-GB" dirty="0"/>
          </a:p>
          <a:p>
            <a:pPr algn="ctr"/>
            <a:r>
              <a:rPr lang="en-GB" dirty="0"/>
              <a:t>OR CREATE A DIFFERENT SET OF WORDS THAT RHYME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336E4C2-F704-4185-99C7-7C3EBDE1A846}"/>
              </a:ext>
            </a:extLst>
          </p:cNvPr>
          <p:cNvSpPr txBox="1"/>
          <p:nvPr/>
        </p:nvSpPr>
        <p:spPr>
          <a:xfrm>
            <a:off x="171450" y="5353050"/>
            <a:ext cx="41289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>
                <a:solidFill>
                  <a:srgbClr val="003300"/>
                </a:solidFill>
              </a:rPr>
              <a:t>Tip:  </a:t>
            </a:r>
            <a:r>
              <a:rPr lang="en-GB" dirty="0">
                <a:solidFill>
                  <a:srgbClr val="003300"/>
                </a:solidFill>
              </a:rPr>
              <a:t>it might be called a nonsense poem but it still needs to make some sense to the reader.  There should be a possible truth in there somewhere.</a:t>
            </a:r>
          </a:p>
        </p:txBody>
      </p:sp>
    </p:spTree>
    <p:extLst>
      <p:ext uri="{BB962C8B-B14F-4D97-AF65-F5344CB8AC3E}">
        <p14:creationId xmlns:p14="http://schemas.microsoft.com/office/powerpoint/2010/main" val="38336555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038CB10-1F5C-4D54-9DF7-12586DE5B007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546" y="4572000"/>
            <a:ext cx="7058307" cy="1964266"/>
          </a:xfrm>
          <a:prstGeom prst="rect">
            <a:avLst/>
          </a:prstGeom>
          <a:solidFill>
            <a:srgbClr val="1B56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3ED6512-6858-4552-B699-9A97FE9A4EA2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5" y="321732"/>
            <a:ext cx="4335613" cy="6214534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509194-191D-489E-B38D-02B50D8B0DF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853" r="1" b="6144"/>
          <a:stretch/>
        </p:blipFill>
        <p:spPr>
          <a:xfrm>
            <a:off x="327547" y="321733"/>
            <a:ext cx="7058306" cy="410739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D841210-7D1F-4B4A-92BD-A28EE3876B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256" y="4767072"/>
            <a:ext cx="6594189" cy="1625210"/>
          </a:xfrm>
        </p:spPr>
        <p:txBody>
          <a:bodyPr>
            <a:normAutofit/>
          </a:bodyPr>
          <a:lstStyle/>
          <a:p>
            <a:pPr algn="r"/>
            <a:r>
              <a:rPr lang="en-GB" sz="3700" dirty="0">
                <a:solidFill>
                  <a:srgbClr val="FFFFFF"/>
                </a:solidFill>
              </a:rPr>
              <a:t>Here’s your challenge: Create a new nonsense poem for the Mad Hatter’s Tea Party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5F894B-3ABA-436E-B9DB-C4D540D204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8101" y="917725"/>
            <a:ext cx="4124324" cy="4852362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sz="2400" dirty="0">
                <a:solidFill>
                  <a:srgbClr val="FFFFFF"/>
                </a:solidFill>
              </a:rPr>
              <a:t>Twinkle, twinkle, little ______.</a:t>
            </a:r>
            <a:br>
              <a:rPr lang="en-US" sz="2400" dirty="0">
                <a:solidFill>
                  <a:srgbClr val="FFFFFF"/>
                </a:solidFill>
              </a:rPr>
            </a:br>
            <a:r>
              <a:rPr lang="en-US" sz="2400" dirty="0">
                <a:solidFill>
                  <a:srgbClr val="FFFFFF"/>
                </a:solidFill>
              </a:rPr>
              <a:t>How I wonder _____________.</a:t>
            </a:r>
            <a:br>
              <a:rPr lang="en-US" sz="2400" dirty="0">
                <a:solidFill>
                  <a:srgbClr val="FFFFFF"/>
                </a:solidFill>
              </a:rPr>
            </a:br>
            <a:r>
              <a:rPr lang="en-US" sz="2400" dirty="0">
                <a:solidFill>
                  <a:srgbClr val="FFFFFF"/>
                </a:solidFill>
              </a:rPr>
              <a:t>Up ______________________ -</a:t>
            </a:r>
            <a:br>
              <a:rPr lang="en-US" sz="2400" dirty="0">
                <a:solidFill>
                  <a:srgbClr val="FFFFFF"/>
                </a:solidFill>
              </a:rPr>
            </a:br>
            <a:r>
              <a:rPr lang="en-US" sz="2400" dirty="0">
                <a:solidFill>
                  <a:srgbClr val="FFFFFF"/>
                </a:solidFill>
              </a:rPr>
              <a:t>Like a ___________________ -</a:t>
            </a:r>
          </a:p>
          <a:p>
            <a:pPr marL="0" indent="0">
              <a:buNone/>
            </a:pPr>
            <a:r>
              <a:rPr lang="en-US" sz="2400" dirty="0">
                <a:solidFill>
                  <a:srgbClr val="FFFFFF"/>
                </a:solidFill>
              </a:rPr>
              <a:t>Twinkle, twinkle little _______-</a:t>
            </a:r>
            <a:br>
              <a:rPr lang="en-US" sz="2400" dirty="0">
                <a:solidFill>
                  <a:srgbClr val="FFFFFF"/>
                </a:solidFill>
              </a:rPr>
            </a:br>
            <a:r>
              <a:rPr lang="en-US" sz="2400" dirty="0">
                <a:solidFill>
                  <a:srgbClr val="FFFFFF"/>
                </a:solidFill>
              </a:rPr>
              <a:t>How I wonder_____________ .</a:t>
            </a:r>
            <a:endParaRPr lang="en-GB" sz="2400" dirty="0">
              <a:solidFill>
                <a:srgbClr val="FFFFFF"/>
              </a:solidFill>
            </a:endParaRPr>
          </a:p>
          <a:p>
            <a:pPr marL="0" indent="0">
              <a:buNone/>
            </a:pPr>
            <a:endParaRPr lang="en-GB" sz="20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1854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378</TotalTime>
  <Words>717</Words>
  <Application>Microsoft Office PowerPoint</Application>
  <PresentationFormat>Widescreen</PresentationFormat>
  <Paragraphs>41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World Poetry Day </vt:lpstr>
      <vt:lpstr>You are all guests at the Mad Hatter’s Tea Party.    You have to bring a nonsense poem to read aloud.   Let’s see what style of nonsense he likes … </vt:lpstr>
      <vt:lpstr>Firstly, do you know this poem?</vt:lpstr>
      <vt:lpstr>This nonsense version might be less familiar to you.</vt:lpstr>
      <vt:lpstr>Spot the Difference</vt:lpstr>
      <vt:lpstr>Spot the Difference</vt:lpstr>
      <vt:lpstr>Make a list of up to ten things you find in the sky</vt:lpstr>
      <vt:lpstr>I’ll talk you through how you might do this.</vt:lpstr>
      <vt:lpstr>PowerPoint Presentation</vt:lpstr>
      <vt:lpstr>Let’s do this one together …</vt:lpstr>
      <vt:lpstr>Here’s your challenge: Create a new nonsense poem for the Mad Hatter’s Tea Party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World Poetry Day</dc:title>
  <dc:creator>Hal Shuttleworth</dc:creator>
  <cp:lastModifiedBy>Torquil Macrae</cp:lastModifiedBy>
  <cp:revision>23</cp:revision>
  <dcterms:created xsi:type="dcterms:W3CDTF">2018-03-05T17:34:22Z</dcterms:created>
  <dcterms:modified xsi:type="dcterms:W3CDTF">2020-06-10T13:38:13Z</dcterms:modified>
</cp:coreProperties>
</file>