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92" r:id="rId7"/>
    <p:sldId id="390" r:id="rId8"/>
    <p:sldId id="361" r:id="rId9"/>
    <p:sldId id="393" r:id="rId10"/>
    <p:sldId id="360" r:id="rId11"/>
    <p:sldId id="406" r:id="rId12"/>
    <p:sldId id="395" r:id="rId13"/>
    <p:sldId id="396" r:id="rId14"/>
    <p:sldId id="397" r:id="rId15"/>
    <p:sldId id="407" r:id="rId16"/>
    <p:sldId id="399" r:id="rId17"/>
    <p:sldId id="408" r:id="rId18"/>
    <p:sldId id="314" r:id="rId19"/>
    <p:sldId id="401" r:id="rId20"/>
    <p:sldId id="402" r:id="rId21"/>
    <p:sldId id="403" r:id="rId22"/>
    <p:sldId id="386" r:id="rId23"/>
    <p:sldId id="404" r:id="rId24"/>
    <p:sldId id="405"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5DA2BFBE-9D94-4C32-94C5-4EC6DE13163D}"/>
  </pc:docChgLst>
  <pc:docChgLst>
    <pc:chgData name="Jan Fitzpatrick" userId="d1b284ec-d1dd-4765-b823-b34899491c26" providerId="ADAL" clId="{54171AEE-9F1E-499F-B813-A2525439BF64}"/>
    <pc:docChg chg="custSel modSld">
      <pc:chgData name="Jan Fitzpatrick" userId="d1b284ec-d1dd-4765-b823-b34899491c26" providerId="ADAL" clId="{54171AEE-9F1E-499F-B813-A2525439BF64}" dt="2019-12-02T11:24:43.768" v="110" actId="6549"/>
      <pc:docMkLst>
        <pc:docMk/>
      </pc:docMkLst>
      <pc:sldChg chg="modSp">
        <pc:chgData name="Jan Fitzpatrick" userId="d1b284ec-d1dd-4765-b823-b34899491c26" providerId="ADAL" clId="{54171AEE-9F1E-499F-B813-A2525439BF64}" dt="2019-12-02T11:24:43.768" v="110" actId="6549"/>
        <pc:sldMkLst>
          <pc:docMk/>
          <pc:sldMk cId="1158967746" sldId="405"/>
        </pc:sldMkLst>
        <pc:spChg chg="mod">
          <ac:chgData name="Jan Fitzpatrick" userId="d1b284ec-d1dd-4765-b823-b34899491c26" providerId="ADAL" clId="{54171AEE-9F1E-499F-B813-A2525439BF64}" dt="2019-12-02T11:24:43.768" v="110" actId="6549"/>
          <ac:spMkLst>
            <pc:docMk/>
            <pc:sldMk cId="1158967746" sldId="405"/>
            <ac:spMk id="19" creationId="{5252A847-DE45-4FA3-A1F8-EEBEB845FF8E}"/>
          </ac:spMkLst>
        </pc:spChg>
      </pc:sldChg>
      <pc:sldChg chg="modSp">
        <pc:chgData name="Jan Fitzpatrick" userId="d1b284ec-d1dd-4765-b823-b34899491c26" providerId="ADAL" clId="{54171AEE-9F1E-499F-B813-A2525439BF64}" dt="2019-12-02T11:22:34.280" v="109" actId="20577"/>
        <pc:sldMkLst>
          <pc:docMk/>
          <pc:sldMk cId="2995945335" sldId="408"/>
        </pc:sldMkLst>
        <pc:spChg chg="mod">
          <ac:chgData name="Jan Fitzpatrick" userId="d1b284ec-d1dd-4765-b823-b34899491c26" providerId="ADAL" clId="{54171AEE-9F1E-499F-B813-A2525439BF64}" dt="2019-12-02T11:22:34.280" v="109" actId="20577"/>
          <ac:spMkLst>
            <pc:docMk/>
            <pc:sldMk cId="2995945335" sldId="408"/>
            <ac:spMk id="19" creationId="{5252A847-DE45-4FA3-A1F8-EEBEB845FF8E}"/>
          </ac:spMkLst>
        </pc:spChg>
      </pc:sldChg>
    </pc:docChg>
  </pc:docChgLst>
  <pc:docChgLst>
    <pc:chgData name="Lisa Mason" userId="4ec5fa3b-f5d6-483f-bfe5-5d7b4524c02c" providerId="ADAL" clId="{52D3ADE2-DD44-4B10-AD85-DDA0FD560321}"/>
    <pc:docChg chg="custSel addSld modSld sldOrd">
      <pc:chgData name="Lisa Mason" userId="4ec5fa3b-f5d6-483f-bfe5-5d7b4524c02c" providerId="ADAL" clId="{52D3ADE2-DD44-4B10-AD85-DDA0FD560321}" dt="2019-11-28T21:27:28.568" v="455" actId="20577"/>
      <pc:docMkLst>
        <pc:docMk/>
      </pc:docMkLst>
      <pc:sldChg chg="modSp">
        <pc:chgData name="Lisa Mason" userId="4ec5fa3b-f5d6-483f-bfe5-5d7b4524c02c" providerId="ADAL" clId="{52D3ADE2-DD44-4B10-AD85-DDA0FD560321}" dt="2019-11-28T21:22:37.990" v="259" actId="20577"/>
        <pc:sldMkLst>
          <pc:docMk/>
          <pc:sldMk cId="636014570" sldId="314"/>
        </pc:sldMkLst>
        <pc:spChg chg="mod">
          <ac:chgData name="Lisa Mason" userId="4ec5fa3b-f5d6-483f-bfe5-5d7b4524c02c" providerId="ADAL" clId="{52D3ADE2-DD44-4B10-AD85-DDA0FD560321}" dt="2019-11-28T21:22:37.990" v="259" actId="20577"/>
          <ac:spMkLst>
            <pc:docMk/>
            <pc:sldMk cId="636014570" sldId="314"/>
            <ac:spMk id="19" creationId="{5252A847-DE45-4FA3-A1F8-EEBEB845FF8E}"/>
          </ac:spMkLst>
        </pc:spChg>
      </pc:sldChg>
      <pc:sldChg chg="modSp">
        <pc:chgData name="Lisa Mason" userId="4ec5fa3b-f5d6-483f-bfe5-5d7b4524c02c" providerId="ADAL" clId="{52D3ADE2-DD44-4B10-AD85-DDA0FD560321}" dt="2019-11-28T21:14:44.588" v="26" actId="20577"/>
        <pc:sldMkLst>
          <pc:docMk/>
          <pc:sldMk cId="36917022" sldId="360"/>
        </pc:sldMkLst>
        <pc:spChg chg="mod">
          <ac:chgData name="Lisa Mason" userId="4ec5fa3b-f5d6-483f-bfe5-5d7b4524c02c" providerId="ADAL" clId="{52D3ADE2-DD44-4B10-AD85-DDA0FD560321}" dt="2019-11-28T21:14:44.588" v="26" actId="20577"/>
          <ac:spMkLst>
            <pc:docMk/>
            <pc:sldMk cId="36917022" sldId="360"/>
            <ac:spMk id="19" creationId="{5252A847-DE45-4FA3-A1F8-EEBEB845FF8E}"/>
          </ac:spMkLst>
        </pc:spChg>
      </pc:sldChg>
      <pc:sldChg chg="modSp">
        <pc:chgData name="Lisa Mason" userId="4ec5fa3b-f5d6-483f-bfe5-5d7b4524c02c" providerId="ADAL" clId="{52D3ADE2-DD44-4B10-AD85-DDA0FD560321}" dt="2019-11-28T21:26:37.392" v="437" actId="20577"/>
        <pc:sldMkLst>
          <pc:docMk/>
          <pc:sldMk cId="310986706" sldId="386"/>
        </pc:sldMkLst>
        <pc:spChg chg="mod">
          <ac:chgData name="Lisa Mason" userId="4ec5fa3b-f5d6-483f-bfe5-5d7b4524c02c" providerId="ADAL" clId="{52D3ADE2-DD44-4B10-AD85-DDA0FD560321}" dt="2019-11-28T21:26:37.392" v="437" actId="20577"/>
          <ac:spMkLst>
            <pc:docMk/>
            <pc:sldMk cId="310986706" sldId="386"/>
            <ac:spMk id="19" creationId="{5252A847-DE45-4FA3-A1F8-EEBEB845FF8E}"/>
          </ac:spMkLst>
        </pc:spChg>
      </pc:sldChg>
      <pc:sldChg chg="modSp">
        <pc:chgData name="Lisa Mason" userId="4ec5fa3b-f5d6-483f-bfe5-5d7b4524c02c" providerId="ADAL" clId="{52D3ADE2-DD44-4B10-AD85-DDA0FD560321}" dt="2019-11-28T21:19:06.650" v="136" actId="20577"/>
        <pc:sldMkLst>
          <pc:docMk/>
          <pc:sldMk cId="1013724061" sldId="397"/>
        </pc:sldMkLst>
        <pc:spChg chg="mod">
          <ac:chgData name="Lisa Mason" userId="4ec5fa3b-f5d6-483f-bfe5-5d7b4524c02c" providerId="ADAL" clId="{52D3ADE2-DD44-4B10-AD85-DDA0FD560321}" dt="2019-11-28T21:19:06.650" v="136" actId="20577"/>
          <ac:spMkLst>
            <pc:docMk/>
            <pc:sldMk cId="1013724061" sldId="397"/>
            <ac:spMk id="19" creationId="{5252A847-DE45-4FA3-A1F8-EEBEB845FF8E}"/>
          </ac:spMkLst>
        </pc:spChg>
      </pc:sldChg>
      <pc:sldChg chg="modSp">
        <pc:chgData name="Lisa Mason" userId="4ec5fa3b-f5d6-483f-bfe5-5d7b4524c02c" providerId="ADAL" clId="{52D3ADE2-DD44-4B10-AD85-DDA0FD560321}" dt="2019-11-28T21:22:05.691" v="218" actId="20577"/>
        <pc:sldMkLst>
          <pc:docMk/>
          <pc:sldMk cId="383354680" sldId="399"/>
        </pc:sldMkLst>
        <pc:spChg chg="mod">
          <ac:chgData name="Lisa Mason" userId="4ec5fa3b-f5d6-483f-bfe5-5d7b4524c02c" providerId="ADAL" clId="{52D3ADE2-DD44-4B10-AD85-DDA0FD560321}" dt="2019-11-28T21:22:05.691" v="218" actId="20577"/>
          <ac:spMkLst>
            <pc:docMk/>
            <pc:sldMk cId="383354680" sldId="399"/>
            <ac:spMk id="19" creationId="{5252A847-DE45-4FA3-A1F8-EEBEB845FF8E}"/>
          </ac:spMkLst>
        </pc:spChg>
      </pc:sldChg>
      <pc:sldChg chg="modSp">
        <pc:chgData name="Lisa Mason" userId="4ec5fa3b-f5d6-483f-bfe5-5d7b4524c02c" providerId="ADAL" clId="{52D3ADE2-DD44-4B10-AD85-DDA0FD560321}" dt="2019-11-28T21:22:58.482" v="304" actId="20577"/>
        <pc:sldMkLst>
          <pc:docMk/>
          <pc:sldMk cId="4167703875" sldId="401"/>
        </pc:sldMkLst>
        <pc:spChg chg="mod">
          <ac:chgData name="Lisa Mason" userId="4ec5fa3b-f5d6-483f-bfe5-5d7b4524c02c" providerId="ADAL" clId="{52D3ADE2-DD44-4B10-AD85-DDA0FD560321}" dt="2019-11-28T21:22:58.482" v="304" actId="20577"/>
          <ac:spMkLst>
            <pc:docMk/>
            <pc:sldMk cId="4167703875" sldId="401"/>
            <ac:spMk id="19" creationId="{5252A847-DE45-4FA3-A1F8-EEBEB845FF8E}"/>
          </ac:spMkLst>
        </pc:spChg>
      </pc:sldChg>
      <pc:sldChg chg="modSp">
        <pc:chgData name="Lisa Mason" userId="4ec5fa3b-f5d6-483f-bfe5-5d7b4524c02c" providerId="ADAL" clId="{52D3ADE2-DD44-4B10-AD85-DDA0FD560321}" dt="2019-11-28T21:24:53.346" v="355" actId="20577"/>
        <pc:sldMkLst>
          <pc:docMk/>
          <pc:sldMk cId="4194817711" sldId="402"/>
        </pc:sldMkLst>
        <pc:spChg chg="mod">
          <ac:chgData name="Lisa Mason" userId="4ec5fa3b-f5d6-483f-bfe5-5d7b4524c02c" providerId="ADAL" clId="{52D3ADE2-DD44-4B10-AD85-DDA0FD560321}" dt="2019-11-28T21:24:53.346" v="355" actId="20577"/>
          <ac:spMkLst>
            <pc:docMk/>
            <pc:sldMk cId="4194817711" sldId="402"/>
            <ac:spMk id="19" creationId="{5252A847-DE45-4FA3-A1F8-EEBEB845FF8E}"/>
          </ac:spMkLst>
        </pc:spChg>
      </pc:sldChg>
      <pc:sldChg chg="modSp">
        <pc:chgData name="Lisa Mason" userId="4ec5fa3b-f5d6-483f-bfe5-5d7b4524c02c" providerId="ADAL" clId="{52D3ADE2-DD44-4B10-AD85-DDA0FD560321}" dt="2019-11-28T21:25:14.278" v="360" actId="207"/>
        <pc:sldMkLst>
          <pc:docMk/>
          <pc:sldMk cId="117080413" sldId="403"/>
        </pc:sldMkLst>
        <pc:spChg chg="mod">
          <ac:chgData name="Lisa Mason" userId="4ec5fa3b-f5d6-483f-bfe5-5d7b4524c02c" providerId="ADAL" clId="{52D3ADE2-DD44-4B10-AD85-DDA0FD560321}" dt="2019-11-28T21:25:14.278" v="360" actId="207"/>
          <ac:spMkLst>
            <pc:docMk/>
            <pc:sldMk cId="117080413" sldId="403"/>
            <ac:spMk id="19" creationId="{5252A847-DE45-4FA3-A1F8-EEBEB845FF8E}"/>
          </ac:spMkLst>
        </pc:spChg>
      </pc:sldChg>
      <pc:sldChg chg="modSp">
        <pc:chgData name="Lisa Mason" userId="4ec5fa3b-f5d6-483f-bfe5-5d7b4524c02c" providerId="ADAL" clId="{52D3ADE2-DD44-4B10-AD85-DDA0FD560321}" dt="2019-11-28T21:26:29.424" v="424" actId="20577"/>
        <pc:sldMkLst>
          <pc:docMk/>
          <pc:sldMk cId="2130282778" sldId="404"/>
        </pc:sldMkLst>
        <pc:spChg chg="mod">
          <ac:chgData name="Lisa Mason" userId="4ec5fa3b-f5d6-483f-bfe5-5d7b4524c02c" providerId="ADAL" clId="{52D3ADE2-DD44-4B10-AD85-DDA0FD560321}" dt="2019-11-28T21:26:29.424" v="424" actId="20577"/>
          <ac:spMkLst>
            <pc:docMk/>
            <pc:sldMk cId="2130282778" sldId="404"/>
            <ac:spMk id="19" creationId="{5252A847-DE45-4FA3-A1F8-EEBEB845FF8E}"/>
          </ac:spMkLst>
        </pc:spChg>
      </pc:sldChg>
      <pc:sldChg chg="modSp">
        <pc:chgData name="Lisa Mason" userId="4ec5fa3b-f5d6-483f-bfe5-5d7b4524c02c" providerId="ADAL" clId="{52D3ADE2-DD44-4B10-AD85-DDA0FD560321}" dt="2019-11-28T21:27:28.568" v="455" actId="20577"/>
        <pc:sldMkLst>
          <pc:docMk/>
          <pc:sldMk cId="1158967746" sldId="405"/>
        </pc:sldMkLst>
        <pc:spChg chg="mod">
          <ac:chgData name="Lisa Mason" userId="4ec5fa3b-f5d6-483f-bfe5-5d7b4524c02c" providerId="ADAL" clId="{52D3ADE2-DD44-4B10-AD85-DDA0FD560321}" dt="2019-11-28T21:27:28.568" v="455" actId="20577"/>
          <ac:spMkLst>
            <pc:docMk/>
            <pc:sldMk cId="1158967746" sldId="405"/>
            <ac:spMk id="19" creationId="{5252A847-DE45-4FA3-A1F8-EEBEB845FF8E}"/>
          </ac:spMkLst>
        </pc:spChg>
      </pc:sldChg>
      <pc:sldChg chg="modSp">
        <pc:chgData name="Lisa Mason" userId="4ec5fa3b-f5d6-483f-bfe5-5d7b4524c02c" providerId="ADAL" clId="{52D3ADE2-DD44-4B10-AD85-DDA0FD560321}" dt="2019-11-28T21:15:12.934" v="51" actId="20577"/>
        <pc:sldMkLst>
          <pc:docMk/>
          <pc:sldMk cId="3392407930" sldId="406"/>
        </pc:sldMkLst>
        <pc:spChg chg="mod">
          <ac:chgData name="Lisa Mason" userId="4ec5fa3b-f5d6-483f-bfe5-5d7b4524c02c" providerId="ADAL" clId="{52D3ADE2-DD44-4B10-AD85-DDA0FD560321}" dt="2019-11-28T21:15:12.934" v="51" actId="20577"/>
          <ac:spMkLst>
            <pc:docMk/>
            <pc:sldMk cId="3392407930" sldId="406"/>
            <ac:spMk id="19" creationId="{5252A847-DE45-4FA3-A1F8-EEBEB845FF8E}"/>
          </ac:spMkLst>
        </pc:spChg>
      </pc:sldChg>
      <pc:sldChg chg="modSp">
        <pc:chgData name="Lisa Mason" userId="4ec5fa3b-f5d6-483f-bfe5-5d7b4524c02c" providerId="ADAL" clId="{52D3ADE2-DD44-4B10-AD85-DDA0FD560321}" dt="2019-11-28T21:19:36.365" v="140"/>
        <pc:sldMkLst>
          <pc:docMk/>
          <pc:sldMk cId="1098019887" sldId="407"/>
        </pc:sldMkLst>
        <pc:spChg chg="mod">
          <ac:chgData name="Lisa Mason" userId="4ec5fa3b-f5d6-483f-bfe5-5d7b4524c02c" providerId="ADAL" clId="{52D3ADE2-DD44-4B10-AD85-DDA0FD560321}" dt="2019-11-28T21:19:36.365" v="140"/>
          <ac:spMkLst>
            <pc:docMk/>
            <pc:sldMk cId="1098019887" sldId="407"/>
            <ac:spMk id="19" creationId="{5252A847-DE45-4FA3-A1F8-EEBEB845FF8E}"/>
          </ac:spMkLst>
        </pc:spChg>
      </pc:sldChg>
      <pc:sldChg chg="modSp">
        <pc:chgData name="Lisa Mason" userId="4ec5fa3b-f5d6-483f-bfe5-5d7b4524c02c" providerId="ADAL" clId="{52D3ADE2-DD44-4B10-AD85-DDA0FD560321}" dt="2019-11-28T21:22:13.380" v="220"/>
        <pc:sldMkLst>
          <pc:docMk/>
          <pc:sldMk cId="2995945335" sldId="408"/>
        </pc:sldMkLst>
        <pc:spChg chg="mod">
          <ac:chgData name="Lisa Mason" userId="4ec5fa3b-f5d6-483f-bfe5-5d7b4524c02c" providerId="ADAL" clId="{52D3ADE2-DD44-4B10-AD85-DDA0FD560321}" dt="2019-11-28T21:22:13.380" v="220"/>
          <ac:spMkLst>
            <pc:docMk/>
            <pc:sldMk cId="2995945335" sldId="408"/>
            <ac:spMk id="19" creationId="{5252A847-DE45-4FA3-A1F8-EEBEB845FF8E}"/>
          </ac:spMkLst>
        </pc:spChg>
      </pc:sldChg>
      <pc:sldChg chg="addSp delSp add ord">
        <pc:chgData name="Lisa Mason" userId="4ec5fa3b-f5d6-483f-bfe5-5d7b4524c02c" providerId="ADAL" clId="{52D3ADE2-DD44-4B10-AD85-DDA0FD560321}" dt="2019-11-28T21:13:13.767" v="3"/>
        <pc:sldMkLst>
          <pc:docMk/>
          <pc:sldMk cId="3844832371" sldId="411"/>
        </pc:sldMkLst>
        <pc:grpChg chg="add">
          <ac:chgData name="Lisa Mason" userId="4ec5fa3b-f5d6-483f-bfe5-5d7b4524c02c" providerId="ADAL" clId="{52D3ADE2-DD44-4B10-AD85-DDA0FD560321}" dt="2019-11-28T21:13:13.767" v="3"/>
          <ac:grpSpMkLst>
            <pc:docMk/>
            <pc:sldMk cId="3844832371" sldId="411"/>
            <ac:grpSpMk id="8" creationId="{F9CE946E-0141-49D7-9839-0DF94CFFB1AC}"/>
          </ac:grpSpMkLst>
        </pc:grpChg>
        <pc:grpChg chg="del">
          <ac:chgData name="Lisa Mason" userId="4ec5fa3b-f5d6-483f-bfe5-5d7b4524c02c" providerId="ADAL" clId="{52D3ADE2-DD44-4B10-AD85-DDA0FD560321}" dt="2019-11-28T21:13:13.519" v="2" actId="478"/>
          <ac:grpSpMkLst>
            <pc:docMk/>
            <pc:sldMk cId="3844832371" sldId="411"/>
            <ac:grpSpMk id="16" creationId="{B31300A9-E3C5-4701-8EF1-45ED088A04DD}"/>
          </ac:grpSpMkLst>
        </pc:grpChg>
      </pc:sldChg>
    </pc:docChg>
  </pc:docChgLst>
  <pc:docChgLst>
    <pc:chgData name="Davina Szilvasy" userId="59fb472d-eed4-4f11-9686-c2c8db02a2cd" providerId="ADAL" clId="{D64A27B0-4B82-40B0-8A1B-541461A91910}"/>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01/03/2021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5.9"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hyperlink" Target="https://classroomsecrets.co.uk/using-dashes-to-indicate-parenthesis-year-5-parenthesis-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3ED7630-B510-4542-A0A1-7822AA3C9A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
            </a: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3"/>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grpSp>
        <p:nvGrpSpPr>
          <p:cNvPr id="8" name="Group 7">
            <a:extLst>
              <a:ext uri="{FF2B5EF4-FFF2-40B4-BE49-F238E27FC236}">
                <a16:creationId xmlns:a16="http://schemas.microsoft.com/office/drawing/2014/main" id="{F9CE946E-0141-49D7-9839-0DF94CFFB1AC}"/>
              </a:ext>
            </a:extLst>
          </p:cNvPr>
          <p:cNvGrpSpPr/>
          <p:nvPr/>
        </p:nvGrpSpPr>
        <p:grpSpPr>
          <a:xfrm>
            <a:off x="71151" y="6454317"/>
            <a:ext cx="1188000" cy="403587"/>
            <a:chOff x="79697" y="6454317"/>
            <a:chExt cx="1188000" cy="403587"/>
          </a:xfrm>
        </p:grpSpPr>
        <p:sp>
          <p:nvSpPr>
            <p:cNvPr id="9" name="TextBox 8">
              <a:extLst>
                <a:ext uri="{FF2B5EF4-FFF2-40B4-BE49-F238E27FC236}">
                  <a16:creationId xmlns:a16="http://schemas.microsoft.com/office/drawing/2014/main" id="{006C47AF-30B6-43B9-9391-A3BD2DFF8788}"/>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B28ECE04-80F0-498D-957F-65409CBB378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1 – Parenthesis – Using Dashes to Indicate Parenthesis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US" sz="1200" b="1" dirty="0">
                <a:solidFill>
                  <a:schemeClr val="tx1"/>
                </a:solidFill>
                <a:latin typeface="Century Gothic" panose="020B0502020202020204" pitchFamily="34" charset="0"/>
              </a:rPr>
              <a:t>English Year 5: (5G5.9)</a:t>
            </a:r>
            <a:r>
              <a:rPr lang="en-US" sz="1200" b="1" dirty="0">
                <a:latin typeface="Century Gothic" panose="020B0502020202020204" pitchFamily="34" charset="0"/>
              </a:rPr>
              <a:t> </a:t>
            </a:r>
            <a:r>
              <a:rPr lang="en-US" sz="1200" b="1" u="sng" dirty="0">
                <a:latin typeface="Century Gothic" panose="020B0502020202020204" pitchFamily="34" charset="0"/>
                <a:hlinkClick r:id="rId3"/>
              </a:rPr>
              <a:t>Using brackets, dashes or commas to indicate parenthesis</a:t>
            </a:r>
            <a:r>
              <a:rPr lang="en-US" sz="1200" b="1" dirty="0">
                <a:latin typeface="Century Gothic" panose="020B0502020202020204" pitchFamily="34" charset="0"/>
              </a:rPr>
              <a:t>​</a:t>
            </a:r>
          </a:p>
          <a:p>
            <a:pPr fontAlgn="base">
              <a:lnSpc>
                <a:spcPct val="100000"/>
              </a:lnSpc>
              <a:spcAft>
                <a:spcPts val="0"/>
              </a:spcAft>
            </a:pPr>
            <a:r>
              <a:rPr lang="en-US" sz="1200" b="1" dirty="0">
                <a:solidFill>
                  <a:schemeClr val="tx1"/>
                </a:solidFill>
                <a:latin typeface="Century Gothic" panose="020B0502020202020204" pitchFamily="34" charset="0"/>
              </a:rPr>
              <a:t>Terminology for pupils:​</a:t>
            </a:r>
          </a:p>
          <a:p>
            <a:pPr marL="628650" lvl="1" indent="-171450" fontAlgn="base">
              <a:lnSpc>
                <a:spcPct val="100000"/>
              </a:lnSpc>
              <a:spcAft>
                <a:spcPts val="0"/>
              </a:spcAft>
              <a:buFont typeface="Arial" panose="020B0604020202020204" pitchFamily="34" charset="0"/>
              <a:buChar char="•"/>
            </a:pPr>
            <a:r>
              <a:rPr lang="en-US" sz="1200" b="1" dirty="0">
                <a:solidFill>
                  <a:schemeClr val="tx1"/>
                </a:solidFill>
                <a:latin typeface="Century Gothic" panose="020B0502020202020204" pitchFamily="34" charset="0"/>
              </a:rPr>
              <a:t>English Year 5: (5G5.9)</a:t>
            </a:r>
            <a:r>
              <a:rPr lang="en-US" sz="1200" b="1" dirty="0">
                <a:latin typeface="Century Gothic" panose="020B0502020202020204" pitchFamily="34" charset="0"/>
              </a:rPr>
              <a:t> </a:t>
            </a:r>
            <a:r>
              <a:rPr lang="en-US" sz="1200" b="1" u="sng" dirty="0">
                <a:latin typeface="Century Gothic" panose="020B0502020202020204" pitchFamily="34" charset="0"/>
                <a:hlinkClick r:id="rId3"/>
              </a:rPr>
              <a:t>parenthesis</a:t>
            </a:r>
            <a:r>
              <a:rPr lang="en-US" sz="1200" b="1" dirty="0">
                <a:latin typeface="Century Gothic" panose="020B0502020202020204" pitchFamily="34" charset="0"/>
              </a:rPr>
              <a:t>​</a:t>
            </a:r>
          </a:p>
          <a:p>
            <a:pPr marL="628650" lvl="1" indent="-171450" fontAlgn="base">
              <a:lnSpc>
                <a:spcPct val="100000"/>
              </a:lnSpc>
              <a:spcAft>
                <a:spcPts val="0"/>
              </a:spcAft>
              <a:buFont typeface="Arial" panose="020B0604020202020204" pitchFamily="34" charset="0"/>
              <a:buChar char="•"/>
            </a:pPr>
            <a:r>
              <a:rPr lang="en-US" sz="1200" b="1" dirty="0">
                <a:solidFill>
                  <a:schemeClr val="tx1"/>
                </a:solidFill>
                <a:latin typeface="Century Gothic" panose="020B0502020202020204" pitchFamily="34" charset="0"/>
              </a:rPr>
              <a:t>English Year 5: (5G5.9)</a:t>
            </a:r>
            <a:r>
              <a:rPr lang="en-US" sz="1200" b="1" dirty="0">
                <a:latin typeface="Century Gothic" panose="020B0502020202020204" pitchFamily="34" charset="0"/>
              </a:rPr>
              <a:t> </a:t>
            </a:r>
            <a:r>
              <a:rPr lang="en-US" sz="1200" b="1" u="sng" dirty="0">
                <a:latin typeface="Century Gothic" panose="020B0502020202020204" pitchFamily="34" charset="0"/>
                <a:hlinkClick r:id="rId3"/>
              </a:rPr>
              <a:t>dash</a:t>
            </a:r>
            <a:r>
              <a:rPr lang="en-US" sz="1200" b="1" dirty="0">
                <a:latin typeface="Century Gothic" panose="020B0502020202020204" pitchFamily="34" charset="0"/>
              </a:rPr>
              <a:t>​</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1 – Parenthesis – Using Dashes to Indicate Parenthesis</a:t>
            </a:r>
          </a:p>
          <a:p>
            <a:pPr lvl="0" algn="ctr"/>
            <a:endParaRPr lang="en-GB" sz="1600" b="1" dirty="0">
              <a:solidFill>
                <a:srgbClr val="E7E6E6">
                  <a:lumMod val="25000"/>
                </a:srgbClr>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Notes and Guidance</a:t>
            </a:r>
          </a:p>
          <a:p>
            <a:pPr lvl="0" fontAlgn="base"/>
            <a:endParaRPr lang="en-US" sz="1600" b="1" dirty="0">
              <a:solidFill>
                <a:prstClr val="black"/>
              </a:solidFill>
              <a:latin typeface="Century Gothic" panose="020B0502020202020204" pitchFamily="34" charset="0"/>
            </a:endParaRP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This step builds on the previous two steps and looks at using dashes to indicate </a:t>
            </a:r>
            <a:r>
              <a:rPr lang="en-US" sz="1200" b="1" i="1" dirty="0">
                <a:solidFill>
                  <a:prstClr val="black"/>
                </a:solidFill>
                <a:latin typeface="Century Gothic" panose="020B0502020202020204" pitchFamily="34" charset="0"/>
              </a:rPr>
              <a:t>parenthesis</a:t>
            </a:r>
            <a:r>
              <a:rPr lang="en-US" sz="1200" b="1" dirty="0">
                <a:solidFill>
                  <a:prstClr val="black"/>
                </a:solidFill>
                <a:latin typeface="Century Gothic" panose="020B0502020202020204" pitchFamily="34" charset="0"/>
              </a:rPr>
              <a:t>. </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able to demarcate </a:t>
            </a:r>
            <a:r>
              <a:rPr lang="en-US" sz="1200" b="1" i="1" dirty="0">
                <a:solidFill>
                  <a:prstClr val="black"/>
                </a:solidFill>
                <a:latin typeface="Century Gothic" panose="020B0502020202020204" pitchFamily="34" charset="0"/>
              </a:rPr>
              <a:t>parenthesis</a:t>
            </a:r>
            <a:r>
              <a:rPr lang="en-US" sz="1200" b="1" dirty="0">
                <a:solidFill>
                  <a:prstClr val="black"/>
                </a:solidFill>
                <a:latin typeface="Century Gothic" panose="020B0502020202020204" pitchFamily="34" charset="0"/>
              </a:rPr>
              <a:t> in different positions in a sentence, remembering to surround the </a:t>
            </a:r>
            <a:r>
              <a:rPr lang="en-US" sz="1200" b="1" i="1" dirty="0">
                <a:solidFill>
                  <a:prstClr val="black"/>
                </a:solidFill>
                <a:latin typeface="Century Gothic" panose="020B0502020202020204" pitchFamily="34" charset="0"/>
              </a:rPr>
              <a:t>parenthesis</a:t>
            </a:r>
            <a:r>
              <a:rPr lang="en-US" sz="1200" b="1" dirty="0">
                <a:solidFill>
                  <a:prstClr val="black"/>
                </a:solidFill>
                <a:latin typeface="Century Gothic" panose="020B0502020202020204" pitchFamily="34" charset="0"/>
              </a:rPr>
              <a:t> with dashes mid-sentence. </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remember to use a single dash to open </a:t>
            </a:r>
            <a:r>
              <a:rPr lang="en-US" sz="1200" b="1" i="1" dirty="0">
                <a:solidFill>
                  <a:prstClr val="black"/>
                </a:solidFill>
                <a:latin typeface="Century Gothic" panose="020B0502020202020204" pitchFamily="34" charset="0"/>
              </a:rPr>
              <a:t>parenthesis </a:t>
            </a:r>
            <a:r>
              <a:rPr lang="en-US" sz="1200" b="1" dirty="0">
                <a:solidFill>
                  <a:prstClr val="black"/>
                </a:solidFill>
                <a:latin typeface="Century Gothic" panose="020B0502020202020204" pitchFamily="34" charset="0"/>
              </a:rPr>
              <a:t>if adding an afterthought</a:t>
            </a:r>
            <a:r>
              <a:rPr lang="en-US" sz="1200" b="1" i="1" dirty="0">
                <a:solidFill>
                  <a:prstClr val="black"/>
                </a:solidFill>
                <a:latin typeface="Century Gothic" panose="020B0502020202020204" pitchFamily="34" charset="0"/>
              </a:rPr>
              <a:t> </a:t>
            </a:r>
            <a:r>
              <a:rPr lang="en-US" sz="1200" b="1" dirty="0">
                <a:solidFill>
                  <a:prstClr val="black"/>
                </a:solidFill>
                <a:latin typeface="Century Gothic" panose="020B0502020202020204" pitchFamily="34" charset="0"/>
              </a:rPr>
              <a:t>at the end of a sentence.   </a:t>
            </a:r>
          </a:p>
          <a:p>
            <a:pPr lvl="0" fontAlgn="base"/>
            <a:endParaRPr lang="en-US" sz="1600" b="1" dirty="0">
              <a:solidFill>
                <a:prstClr val="black"/>
              </a:solidFill>
              <a:latin typeface="Century Gothic" panose="020B0502020202020204" pitchFamily="34" charset="0"/>
            </a:endParaRPr>
          </a:p>
          <a:p>
            <a:pPr marL="452438" lvl="0" indent="-452438" fontAlgn="base"/>
            <a:r>
              <a:rPr lang="en-US" sz="1600" b="1" dirty="0">
                <a:solidFill>
                  <a:prstClr val="black"/>
                </a:solidFill>
                <a:latin typeface="Century Gothic" panose="020B0502020202020204" pitchFamily="34" charset="0"/>
              </a:rPr>
              <a:t>Focused Questions</a:t>
            </a:r>
          </a:p>
          <a:p>
            <a:pPr lvl="0" fontAlgn="base"/>
            <a:endParaRPr lang="en-US" sz="1600" b="1" dirty="0">
              <a:solidFill>
                <a:prstClr val="black"/>
              </a:solidFill>
              <a:latin typeface="Century Gothic" panose="020B0502020202020204" pitchFamily="34" charset="0"/>
            </a:endParaRP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Insert dashes into this sentence to demarcate parenthesis.</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Have these dashes been used to indicate parenthesis correctly?</a:t>
            </a:r>
          </a:p>
          <a:p>
            <a:pPr marL="452438" lvl="0" indent="-285750" fontAlgn="base">
              <a:buFont typeface="Arial" panose="020B0604020202020204" pitchFamily="34" charset="0"/>
              <a:buChar char="•"/>
            </a:pPr>
            <a:r>
              <a:rPr lang="en-US" sz="1200" b="1" dirty="0">
                <a:solidFill>
                  <a:prstClr val="black"/>
                </a:solidFill>
                <a:latin typeface="Century Gothic" panose="020B0502020202020204" pitchFamily="34" charset="0"/>
              </a:rPr>
              <a:t>Could this parenthesis be positioned differently within the sentence?</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1 – Parenthesis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Using Dashes to Indicate Parenthesis</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the underlined information to each sentence below using brackets to indicate parenthesis.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1. Tom played football every day after school, and hoped to one day play for a team like Barcelona.</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u="sng" dirty="0">
                <a:solidFill>
                  <a:schemeClr val="tx1"/>
                </a:solidFill>
                <a:latin typeface="Century Gothic" panose="020B0502020202020204" pitchFamily="34" charset="0"/>
              </a:rPr>
              <a:t>Tom was a huge fan of Lionel Messi.</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2. Nancy spent two hours a night reading before bed.</a:t>
            </a: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u="sng" dirty="0">
                <a:solidFill>
                  <a:schemeClr val="tx1"/>
                </a:solidFill>
                <a:latin typeface="Century Gothic" panose="020B0502020202020204" pitchFamily="34" charset="0"/>
              </a:rPr>
              <a:t>Nancy loved adventure stories.</a:t>
            </a: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the underlined information to each sentence below using brackets to indicate parenthesis.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1. Tom </a:t>
            </a:r>
            <a:r>
              <a:rPr lang="en-GB" sz="2000" b="1" dirty="0">
                <a:solidFill>
                  <a:srgbClr val="FF0000"/>
                </a:solidFill>
                <a:latin typeface="Century Gothic" panose="020B0502020202020204" pitchFamily="34" charset="0"/>
              </a:rPr>
              <a:t>(a huge fan of Lionel Messi)</a:t>
            </a:r>
            <a:r>
              <a:rPr lang="en-GB" sz="2000" b="1" dirty="0">
                <a:latin typeface="Century Gothic" panose="020B0502020202020204" pitchFamily="34" charset="0"/>
              </a:rPr>
              <a:t> </a:t>
            </a:r>
            <a:r>
              <a:rPr lang="en-GB" sz="2000" b="1" dirty="0">
                <a:solidFill>
                  <a:schemeClr val="tx1"/>
                </a:solidFill>
                <a:latin typeface="Century Gothic" panose="020B0502020202020204" pitchFamily="34" charset="0"/>
              </a:rPr>
              <a:t>played football every day after school, and hoped to one day play for a team like Barcelona.</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u="sng" dirty="0">
                <a:solidFill>
                  <a:schemeClr val="tx1"/>
                </a:solidFill>
                <a:latin typeface="Century Gothic" panose="020B0502020202020204" pitchFamily="34" charset="0"/>
              </a:rPr>
              <a:t>Tom was a huge fan of Lionel Messi.</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2. Nancy </a:t>
            </a:r>
            <a:r>
              <a:rPr lang="en-GB" sz="2000" b="1" dirty="0">
                <a:solidFill>
                  <a:srgbClr val="FF0000"/>
                </a:solidFill>
                <a:latin typeface="Century Gothic" panose="020B0502020202020204" pitchFamily="34" charset="0"/>
              </a:rPr>
              <a:t>(who loved adventure stories)</a:t>
            </a:r>
            <a:r>
              <a:rPr lang="en-GB" sz="2000" b="1" dirty="0">
                <a:latin typeface="Century Gothic" panose="020B0502020202020204" pitchFamily="34" charset="0"/>
              </a:rPr>
              <a:t> </a:t>
            </a:r>
            <a:r>
              <a:rPr lang="en-GB" sz="2000" b="1" dirty="0">
                <a:solidFill>
                  <a:schemeClr val="tx1"/>
                </a:solidFill>
                <a:latin typeface="Century Gothic" panose="020B0502020202020204" pitchFamily="34" charset="0"/>
              </a:rPr>
              <a:t>spent two hours a night reading before bed.</a:t>
            </a:r>
          </a:p>
          <a:p>
            <a:pPr lvl="0" defTabSz="685800">
              <a:defRPr/>
            </a:pPr>
            <a:endParaRPr lang="en-GB" sz="2000" b="1" dirty="0">
              <a:solidFill>
                <a:schemeClr val="tx1"/>
              </a:solidFill>
              <a:latin typeface="Century Gothic" panose="020B0502020202020204" pitchFamily="34" charset="0"/>
            </a:endParaRPr>
          </a:p>
          <a:p>
            <a:r>
              <a:rPr lang="en-GB" sz="2000" b="1" u="sng" dirty="0">
                <a:solidFill>
                  <a:schemeClr val="tx1"/>
                </a:solidFill>
                <a:latin typeface="Century Gothic" panose="020B0502020202020204" pitchFamily="34" charset="0"/>
              </a:rPr>
              <a:t>Nancy loved adventure stories.</a:t>
            </a: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4222857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two boxes to show where the dashes should go in the sentence below to indicate parenthesis.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This morning, Tommy my best friend fell over on the playground and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hurt his knee.</a:t>
            </a:r>
          </a:p>
        </p:txBody>
      </p:sp>
      <p:graphicFrame>
        <p:nvGraphicFramePr>
          <p:cNvPr id="8" name="Table 7">
            <a:extLst>
              <a:ext uri="{FF2B5EF4-FFF2-40B4-BE49-F238E27FC236}">
                <a16:creationId xmlns:a16="http://schemas.microsoft.com/office/drawing/2014/main" id="{C2600EDA-1036-491D-AB8A-57A583F0BB82}"/>
              </a:ext>
            </a:extLst>
          </p:cNvPr>
          <p:cNvGraphicFramePr>
            <a:graphicFrameLocks noGrp="1"/>
          </p:cNvGraphicFramePr>
          <p:nvPr>
            <p:extLst>
              <p:ext uri="{D42A27DB-BD31-4B8C-83A1-F6EECF244321}">
                <p14:modId xmlns:p14="http://schemas.microsoft.com/office/powerpoint/2010/main" val="569465320"/>
              </p:ext>
            </p:extLst>
          </p:nvPr>
        </p:nvGraphicFramePr>
        <p:xfrm>
          <a:off x="2765395"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endParaRPr lang="en-GB" sz="1500" dirty="0"/>
                    </a:p>
                  </a:txBody>
                  <a:tcPr marL="0" marR="0" marT="0" marB="0">
                    <a:solidFill>
                      <a:schemeClr val="bg1"/>
                    </a:solidFill>
                  </a:tcPr>
                </a:tc>
                <a:extLst>
                  <a:ext uri="{0D108BD9-81ED-4DB2-BD59-A6C34878D82A}">
                    <a16:rowId xmlns:a16="http://schemas.microsoft.com/office/drawing/2014/main" val="2355974281"/>
                  </a:ext>
                </a:extLst>
              </a:tr>
            </a:tbl>
          </a:graphicData>
        </a:graphic>
      </p:graphicFrame>
      <p:cxnSp>
        <p:nvCxnSpPr>
          <p:cNvPr id="9" name="Straight Arrow Connector 8">
            <a:extLst>
              <a:ext uri="{FF2B5EF4-FFF2-40B4-BE49-F238E27FC236}">
                <a16:creationId xmlns:a16="http://schemas.microsoft.com/office/drawing/2014/main" id="{CB46322A-FB2D-42F0-95B0-F59ECB6CF05E}"/>
              </a:ext>
            </a:extLst>
          </p:cNvPr>
          <p:cNvCxnSpPr>
            <a:cxnSpLocks/>
          </p:cNvCxnSpPr>
          <p:nvPr/>
        </p:nvCxnSpPr>
        <p:spPr>
          <a:xfrm flipV="1">
            <a:off x="2945395" y="3334508"/>
            <a:ext cx="0" cy="2089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14" name="Table 13">
            <a:extLst>
              <a:ext uri="{FF2B5EF4-FFF2-40B4-BE49-F238E27FC236}">
                <a16:creationId xmlns:a16="http://schemas.microsoft.com/office/drawing/2014/main" id="{3166D594-D432-438E-A6C9-8E29E501ABAA}"/>
              </a:ext>
            </a:extLst>
          </p:cNvPr>
          <p:cNvGraphicFramePr>
            <a:graphicFrameLocks noGrp="1"/>
          </p:cNvGraphicFramePr>
          <p:nvPr>
            <p:extLst>
              <p:ext uri="{D42A27DB-BD31-4B8C-83A1-F6EECF244321}">
                <p14:modId xmlns:p14="http://schemas.microsoft.com/office/powerpoint/2010/main" val="2418082564"/>
              </p:ext>
            </p:extLst>
          </p:nvPr>
        </p:nvGraphicFramePr>
        <p:xfrm>
          <a:off x="4651179"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endParaRPr lang="en-GB" sz="1500" dirty="0"/>
                    </a:p>
                  </a:txBody>
                  <a:tcPr marL="0" marR="0" marT="0" marB="0">
                    <a:solidFill>
                      <a:schemeClr val="bg1"/>
                    </a:solidFill>
                  </a:tcPr>
                </a:tc>
                <a:extLst>
                  <a:ext uri="{0D108BD9-81ED-4DB2-BD59-A6C34878D82A}">
                    <a16:rowId xmlns:a16="http://schemas.microsoft.com/office/drawing/2014/main" val="2355974281"/>
                  </a:ext>
                </a:extLst>
              </a:tr>
            </a:tbl>
          </a:graphicData>
        </a:graphic>
      </p:graphicFrame>
      <p:cxnSp>
        <p:nvCxnSpPr>
          <p:cNvPr id="15" name="Straight Arrow Connector 14">
            <a:extLst>
              <a:ext uri="{FF2B5EF4-FFF2-40B4-BE49-F238E27FC236}">
                <a16:creationId xmlns:a16="http://schemas.microsoft.com/office/drawing/2014/main" id="{8496FDBC-2468-4BB0-8A6C-DA62570D6DD8}"/>
              </a:ext>
            </a:extLst>
          </p:cNvPr>
          <p:cNvCxnSpPr>
            <a:cxnSpLocks/>
          </p:cNvCxnSpPr>
          <p:nvPr/>
        </p:nvCxnSpPr>
        <p:spPr>
          <a:xfrm flipV="1">
            <a:off x="4831179" y="3334508"/>
            <a:ext cx="0" cy="2089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20" name="Table 19">
            <a:extLst>
              <a:ext uri="{FF2B5EF4-FFF2-40B4-BE49-F238E27FC236}">
                <a16:creationId xmlns:a16="http://schemas.microsoft.com/office/drawing/2014/main" id="{3AF5DAB4-FF8C-4BB8-A32D-DAD244E24730}"/>
              </a:ext>
            </a:extLst>
          </p:cNvPr>
          <p:cNvGraphicFramePr>
            <a:graphicFrameLocks noGrp="1"/>
          </p:cNvGraphicFramePr>
          <p:nvPr>
            <p:extLst>
              <p:ext uri="{D42A27DB-BD31-4B8C-83A1-F6EECF244321}">
                <p14:modId xmlns:p14="http://schemas.microsoft.com/office/powerpoint/2010/main" val="1490866840"/>
              </p:ext>
            </p:extLst>
          </p:nvPr>
        </p:nvGraphicFramePr>
        <p:xfrm>
          <a:off x="6536963"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endParaRPr lang="en-GB" sz="1500" dirty="0"/>
                    </a:p>
                  </a:txBody>
                  <a:tcPr marL="0" marR="0" marT="0" marB="0">
                    <a:solidFill>
                      <a:schemeClr val="bg1"/>
                    </a:solidFill>
                  </a:tcPr>
                </a:tc>
                <a:extLst>
                  <a:ext uri="{0D108BD9-81ED-4DB2-BD59-A6C34878D82A}">
                    <a16:rowId xmlns:a16="http://schemas.microsoft.com/office/drawing/2014/main" val="2355974281"/>
                  </a:ext>
                </a:extLst>
              </a:tr>
            </a:tbl>
          </a:graphicData>
        </a:graphic>
      </p:graphicFrame>
      <p:cxnSp>
        <p:nvCxnSpPr>
          <p:cNvPr id="21" name="Straight Arrow Connector 20">
            <a:extLst>
              <a:ext uri="{FF2B5EF4-FFF2-40B4-BE49-F238E27FC236}">
                <a16:creationId xmlns:a16="http://schemas.microsoft.com/office/drawing/2014/main" id="{37193990-AC24-4BD5-905C-1CE939DD8C3D}"/>
              </a:ext>
            </a:extLst>
          </p:cNvPr>
          <p:cNvCxnSpPr>
            <a:cxnSpLocks/>
          </p:cNvCxnSpPr>
          <p:nvPr/>
        </p:nvCxnSpPr>
        <p:spPr>
          <a:xfrm flipV="1">
            <a:off x="6716963" y="3334508"/>
            <a:ext cx="0" cy="2089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aphicFrame>
        <p:nvGraphicFramePr>
          <p:cNvPr id="22" name="Table 21">
            <a:extLst>
              <a:ext uri="{FF2B5EF4-FFF2-40B4-BE49-F238E27FC236}">
                <a16:creationId xmlns:a16="http://schemas.microsoft.com/office/drawing/2014/main" id="{E421C410-0E17-4E7D-BC55-20130A93ABE3}"/>
              </a:ext>
            </a:extLst>
          </p:cNvPr>
          <p:cNvGraphicFramePr>
            <a:graphicFrameLocks noGrp="1"/>
          </p:cNvGraphicFramePr>
          <p:nvPr>
            <p:extLst>
              <p:ext uri="{D42A27DB-BD31-4B8C-83A1-F6EECF244321}">
                <p14:modId xmlns:p14="http://schemas.microsoft.com/office/powerpoint/2010/main" val="3925570316"/>
              </p:ext>
            </p:extLst>
          </p:nvPr>
        </p:nvGraphicFramePr>
        <p:xfrm>
          <a:off x="639032"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endParaRPr lang="en-GB" sz="1500" dirty="0"/>
                    </a:p>
                  </a:txBody>
                  <a:tcPr marL="0" marR="0" marT="0" marB="0">
                    <a:solidFill>
                      <a:schemeClr val="bg1"/>
                    </a:solidFill>
                  </a:tcPr>
                </a:tc>
                <a:extLst>
                  <a:ext uri="{0D108BD9-81ED-4DB2-BD59-A6C34878D82A}">
                    <a16:rowId xmlns:a16="http://schemas.microsoft.com/office/drawing/2014/main" val="2355974281"/>
                  </a:ext>
                </a:extLst>
              </a:tr>
            </a:tbl>
          </a:graphicData>
        </a:graphic>
      </p:graphicFrame>
      <p:cxnSp>
        <p:nvCxnSpPr>
          <p:cNvPr id="23" name="Straight Arrow Connector 22">
            <a:extLst>
              <a:ext uri="{FF2B5EF4-FFF2-40B4-BE49-F238E27FC236}">
                <a16:creationId xmlns:a16="http://schemas.microsoft.com/office/drawing/2014/main" id="{6F6BBCF1-BC0A-4160-8030-A371E59C3139}"/>
              </a:ext>
            </a:extLst>
          </p:cNvPr>
          <p:cNvCxnSpPr>
            <a:cxnSpLocks/>
          </p:cNvCxnSpPr>
          <p:nvPr/>
        </p:nvCxnSpPr>
        <p:spPr>
          <a:xfrm flipV="1">
            <a:off x="819032" y="3334508"/>
            <a:ext cx="0" cy="2089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two boxes to show where the dashes should go in the sentence below to indicate parenthesis.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This morning, Tommy my best friend fell over on the playground and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hurt his knee.</a:t>
            </a:r>
          </a:p>
        </p:txBody>
      </p:sp>
      <p:graphicFrame>
        <p:nvGraphicFramePr>
          <p:cNvPr id="8" name="Table 7">
            <a:extLst>
              <a:ext uri="{FF2B5EF4-FFF2-40B4-BE49-F238E27FC236}">
                <a16:creationId xmlns:a16="http://schemas.microsoft.com/office/drawing/2014/main" id="{C2600EDA-1036-491D-AB8A-57A583F0BB82}"/>
              </a:ext>
            </a:extLst>
          </p:cNvPr>
          <p:cNvGraphicFramePr>
            <a:graphicFrameLocks noGrp="1"/>
          </p:cNvGraphicFramePr>
          <p:nvPr>
            <p:extLst>
              <p:ext uri="{D42A27DB-BD31-4B8C-83A1-F6EECF244321}">
                <p14:modId xmlns:p14="http://schemas.microsoft.com/office/powerpoint/2010/main" val="3943638355"/>
              </p:ext>
            </p:extLst>
          </p:nvPr>
        </p:nvGraphicFramePr>
        <p:xfrm>
          <a:off x="2765395"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FF0000"/>
                          </a:solidFill>
                          <a:sym typeface="Wingdings" panose="05000000000000000000" pitchFamily="2" charset="2"/>
                        </a:rPr>
                        <a:t></a:t>
                      </a:r>
                      <a:endParaRPr lang="en-GB" sz="2000" b="1" dirty="0">
                        <a:solidFill>
                          <a:srgbClr val="FF0000"/>
                        </a:solidFill>
                      </a:endParaRP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2355974281"/>
                  </a:ext>
                </a:extLst>
              </a:tr>
            </a:tbl>
          </a:graphicData>
        </a:graphic>
      </p:graphicFrame>
      <p:cxnSp>
        <p:nvCxnSpPr>
          <p:cNvPr id="9" name="Straight Arrow Connector 8">
            <a:extLst>
              <a:ext uri="{FF2B5EF4-FFF2-40B4-BE49-F238E27FC236}">
                <a16:creationId xmlns:a16="http://schemas.microsoft.com/office/drawing/2014/main" id="{CB46322A-FB2D-42F0-95B0-F59ECB6CF05E}"/>
              </a:ext>
            </a:extLst>
          </p:cNvPr>
          <p:cNvCxnSpPr>
            <a:cxnSpLocks/>
          </p:cNvCxnSpPr>
          <p:nvPr/>
        </p:nvCxnSpPr>
        <p:spPr>
          <a:xfrm flipV="1">
            <a:off x="2945395" y="3334508"/>
            <a:ext cx="0" cy="208992"/>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graphicFrame>
        <p:nvGraphicFramePr>
          <p:cNvPr id="14" name="Table 13">
            <a:extLst>
              <a:ext uri="{FF2B5EF4-FFF2-40B4-BE49-F238E27FC236}">
                <a16:creationId xmlns:a16="http://schemas.microsoft.com/office/drawing/2014/main" id="{3166D594-D432-438E-A6C9-8E29E501ABAA}"/>
              </a:ext>
            </a:extLst>
          </p:cNvPr>
          <p:cNvGraphicFramePr>
            <a:graphicFrameLocks noGrp="1"/>
          </p:cNvGraphicFramePr>
          <p:nvPr>
            <p:extLst>
              <p:ext uri="{D42A27DB-BD31-4B8C-83A1-F6EECF244321}">
                <p14:modId xmlns:p14="http://schemas.microsoft.com/office/powerpoint/2010/main" val="506964180"/>
              </p:ext>
            </p:extLst>
          </p:nvPr>
        </p:nvGraphicFramePr>
        <p:xfrm>
          <a:off x="4651179"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FF0000"/>
                          </a:solidFill>
                          <a:sym typeface="Wingdings" panose="05000000000000000000" pitchFamily="2" charset="2"/>
                        </a:rPr>
                        <a:t></a:t>
                      </a:r>
                      <a:endParaRPr lang="en-GB" sz="2000" b="1" dirty="0">
                        <a:solidFill>
                          <a:srgbClr val="FF0000"/>
                        </a:solidFill>
                      </a:endParaRP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2355974281"/>
                  </a:ext>
                </a:extLst>
              </a:tr>
            </a:tbl>
          </a:graphicData>
        </a:graphic>
      </p:graphicFrame>
      <p:cxnSp>
        <p:nvCxnSpPr>
          <p:cNvPr id="15" name="Straight Arrow Connector 14">
            <a:extLst>
              <a:ext uri="{FF2B5EF4-FFF2-40B4-BE49-F238E27FC236}">
                <a16:creationId xmlns:a16="http://schemas.microsoft.com/office/drawing/2014/main" id="{8496FDBC-2468-4BB0-8A6C-DA62570D6DD8}"/>
              </a:ext>
            </a:extLst>
          </p:cNvPr>
          <p:cNvCxnSpPr>
            <a:cxnSpLocks/>
          </p:cNvCxnSpPr>
          <p:nvPr/>
        </p:nvCxnSpPr>
        <p:spPr>
          <a:xfrm flipV="1">
            <a:off x="4831179" y="3334508"/>
            <a:ext cx="0" cy="208992"/>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graphicFrame>
        <p:nvGraphicFramePr>
          <p:cNvPr id="20" name="Table 19">
            <a:extLst>
              <a:ext uri="{FF2B5EF4-FFF2-40B4-BE49-F238E27FC236}">
                <a16:creationId xmlns:a16="http://schemas.microsoft.com/office/drawing/2014/main" id="{3AF5DAB4-FF8C-4BB8-A32D-DAD244E24730}"/>
              </a:ext>
            </a:extLst>
          </p:cNvPr>
          <p:cNvGraphicFramePr>
            <a:graphicFrameLocks noGrp="1"/>
          </p:cNvGraphicFramePr>
          <p:nvPr>
            <p:extLst>
              <p:ext uri="{D42A27DB-BD31-4B8C-83A1-F6EECF244321}">
                <p14:modId xmlns:p14="http://schemas.microsoft.com/office/powerpoint/2010/main" val="2418116064"/>
              </p:ext>
            </p:extLst>
          </p:nvPr>
        </p:nvGraphicFramePr>
        <p:xfrm>
          <a:off x="6536963"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endParaRPr lang="en-GB" sz="1500" dirty="0"/>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55974281"/>
                  </a:ext>
                </a:extLst>
              </a:tr>
            </a:tbl>
          </a:graphicData>
        </a:graphic>
      </p:graphicFrame>
      <p:cxnSp>
        <p:nvCxnSpPr>
          <p:cNvPr id="21" name="Straight Arrow Connector 20">
            <a:extLst>
              <a:ext uri="{FF2B5EF4-FFF2-40B4-BE49-F238E27FC236}">
                <a16:creationId xmlns:a16="http://schemas.microsoft.com/office/drawing/2014/main" id="{37193990-AC24-4BD5-905C-1CE939DD8C3D}"/>
              </a:ext>
            </a:extLst>
          </p:cNvPr>
          <p:cNvCxnSpPr>
            <a:cxnSpLocks/>
          </p:cNvCxnSpPr>
          <p:nvPr/>
        </p:nvCxnSpPr>
        <p:spPr>
          <a:xfrm flipV="1">
            <a:off x="6716963" y="3334508"/>
            <a:ext cx="0" cy="208992"/>
          </a:xfrm>
          <a:prstGeom prst="straightConnector1">
            <a:avLst/>
          </a:prstGeom>
          <a:ln>
            <a:solidFill>
              <a:schemeClr val="bg1">
                <a:lumMod val="50000"/>
              </a:schemeClr>
            </a:solidFill>
            <a:tailEnd type="triangle"/>
          </a:ln>
        </p:spPr>
        <p:style>
          <a:lnRef idx="1">
            <a:schemeClr val="dk1"/>
          </a:lnRef>
          <a:fillRef idx="0">
            <a:schemeClr val="dk1"/>
          </a:fillRef>
          <a:effectRef idx="0">
            <a:schemeClr val="dk1"/>
          </a:effectRef>
          <a:fontRef idx="minor">
            <a:schemeClr val="tx1"/>
          </a:fontRef>
        </p:style>
      </p:cxnSp>
      <p:graphicFrame>
        <p:nvGraphicFramePr>
          <p:cNvPr id="22" name="Table 21">
            <a:extLst>
              <a:ext uri="{FF2B5EF4-FFF2-40B4-BE49-F238E27FC236}">
                <a16:creationId xmlns:a16="http://schemas.microsoft.com/office/drawing/2014/main" id="{E421C410-0E17-4E7D-BC55-20130A93ABE3}"/>
              </a:ext>
            </a:extLst>
          </p:cNvPr>
          <p:cNvGraphicFramePr>
            <a:graphicFrameLocks noGrp="1"/>
          </p:cNvGraphicFramePr>
          <p:nvPr>
            <p:extLst>
              <p:ext uri="{D42A27DB-BD31-4B8C-83A1-F6EECF244321}">
                <p14:modId xmlns:p14="http://schemas.microsoft.com/office/powerpoint/2010/main" val="1567822607"/>
              </p:ext>
            </p:extLst>
          </p:nvPr>
        </p:nvGraphicFramePr>
        <p:xfrm>
          <a:off x="639032" y="3542998"/>
          <a:ext cx="360000" cy="3600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894135682"/>
                    </a:ext>
                  </a:extLst>
                </a:gridCol>
              </a:tblGrid>
              <a:tr h="360000">
                <a:tc>
                  <a:txBody>
                    <a:bodyPr/>
                    <a:lstStyle/>
                    <a:p>
                      <a:endParaRPr lang="en-GB" sz="1500" dirty="0"/>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55974281"/>
                  </a:ext>
                </a:extLst>
              </a:tr>
            </a:tbl>
          </a:graphicData>
        </a:graphic>
      </p:graphicFrame>
      <p:cxnSp>
        <p:nvCxnSpPr>
          <p:cNvPr id="23" name="Straight Arrow Connector 22">
            <a:extLst>
              <a:ext uri="{FF2B5EF4-FFF2-40B4-BE49-F238E27FC236}">
                <a16:creationId xmlns:a16="http://schemas.microsoft.com/office/drawing/2014/main" id="{6F6BBCF1-BC0A-4160-8030-A371E59C3139}"/>
              </a:ext>
            </a:extLst>
          </p:cNvPr>
          <p:cNvCxnSpPr>
            <a:cxnSpLocks/>
          </p:cNvCxnSpPr>
          <p:nvPr/>
        </p:nvCxnSpPr>
        <p:spPr>
          <a:xfrm flipV="1">
            <a:off x="819032" y="3334508"/>
            <a:ext cx="0" cy="208992"/>
          </a:xfrm>
          <a:prstGeom prst="straightConnector1">
            <a:avLst/>
          </a:prstGeom>
          <a:ln>
            <a:solidFill>
              <a:schemeClr val="bg1">
                <a:lumMod val="50000"/>
              </a:schemeClr>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92407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sentence has used dashes to indicate parenthesis correctly? Tick one box.</a:t>
            </a:r>
          </a:p>
        </p:txBody>
      </p:sp>
      <p:graphicFrame>
        <p:nvGraphicFramePr>
          <p:cNvPr id="24" name="Table 23">
            <a:extLst>
              <a:ext uri="{FF2B5EF4-FFF2-40B4-BE49-F238E27FC236}">
                <a16:creationId xmlns:a16="http://schemas.microsoft.com/office/drawing/2014/main" id="{67568ABD-0432-4221-8AD2-FA2F3938E0D9}"/>
              </a:ext>
            </a:extLst>
          </p:cNvPr>
          <p:cNvGraphicFramePr>
            <a:graphicFrameLocks noGrp="1"/>
          </p:cNvGraphicFramePr>
          <p:nvPr>
            <p:extLst>
              <p:ext uri="{D42A27DB-BD31-4B8C-83A1-F6EECF244321}">
                <p14:modId xmlns:p14="http://schemas.microsoft.com/office/powerpoint/2010/main" val="832685346"/>
              </p:ext>
            </p:extLst>
          </p:nvPr>
        </p:nvGraphicFramePr>
        <p:xfrm>
          <a:off x="1993428" y="2182622"/>
          <a:ext cx="4172837" cy="2706152"/>
        </p:xfrm>
        <a:graphic>
          <a:graphicData uri="http://schemas.openxmlformats.org/drawingml/2006/table">
            <a:tbl>
              <a:tblPr firstRow="1" bandRow="1">
                <a:tableStyleId>{5940675A-B579-460E-94D1-54222C63F5DA}</a:tableStyleId>
              </a:tblPr>
              <a:tblGrid>
                <a:gridCol w="4172837">
                  <a:extLst>
                    <a:ext uri="{9D8B030D-6E8A-4147-A177-3AD203B41FA5}">
                      <a16:colId xmlns:a16="http://schemas.microsoft.com/office/drawing/2014/main" val="3985628340"/>
                    </a:ext>
                  </a:extLst>
                </a:gridCol>
              </a:tblGrid>
              <a:tr h="937142">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Every morning, Edith – who is a forgetful girl goes to school without brushing her teeth.</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0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000" b="1" dirty="0">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47904298"/>
                  </a:ext>
                </a:extLst>
              </a:tr>
              <a:tr h="937142">
                <a:tc>
                  <a:txBody>
                    <a:bodyPr/>
                    <a:lstStyle/>
                    <a:p>
                      <a:pPr algn="l"/>
                      <a:r>
                        <a:rPr lang="en-GB" sz="2000" b="1" dirty="0">
                          <a:latin typeface="Century Gothic" panose="020B0502020202020204" pitchFamily="34" charset="0"/>
                        </a:rPr>
                        <a:t>Before going to bed each night, Mary – who is a good girl – brushes her teeth.</a:t>
                      </a: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76368401"/>
                  </a:ext>
                </a:extLst>
              </a:tr>
            </a:tbl>
          </a:graphicData>
        </a:graphic>
      </p:graphicFrame>
      <p:graphicFrame>
        <p:nvGraphicFramePr>
          <p:cNvPr id="25" name="Table 24">
            <a:extLst>
              <a:ext uri="{FF2B5EF4-FFF2-40B4-BE49-F238E27FC236}">
                <a16:creationId xmlns:a16="http://schemas.microsoft.com/office/drawing/2014/main" id="{11EEB8E2-ED10-49DD-9A8F-BCAA180D216C}"/>
              </a:ext>
            </a:extLst>
          </p:cNvPr>
          <p:cNvGraphicFramePr>
            <a:graphicFrameLocks noGrp="1"/>
          </p:cNvGraphicFramePr>
          <p:nvPr>
            <p:extLst>
              <p:ext uri="{D42A27DB-BD31-4B8C-83A1-F6EECF244321}">
                <p14:modId xmlns:p14="http://schemas.microsoft.com/office/powerpoint/2010/main" val="286690026"/>
              </p:ext>
            </p:extLst>
          </p:nvPr>
        </p:nvGraphicFramePr>
        <p:xfrm>
          <a:off x="6465830" y="2537773"/>
          <a:ext cx="527076" cy="2206152"/>
        </p:xfrm>
        <a:graphic>
          <a:graphicData uri="http://schemas.openxmlformats.org/drawingml/2006/table">
            <a:tbl>
              <a:tblPr firstRow="1" bandRow="1">
                <a:tableStyleId>{5940675A-B579-460E-94D1-54222C63F5DA}</a:tableStyleId>
              </a:tblPr>
              <a:tblGrid>
                <a:gridCol w="527076">
                  <a:extLst>
                    <a:ext uri="{9D8B030D-6E8A-4147-A177-3AD203B41FA5}">
                      <a16:colId xmlns:a16="http://schemas.microsoft.com/office/drawing/2014/main" val="1452883118"/>
                    </a:ext>
                  </a:extLst>
                </a:gridCol>
              </a:tblGrid>
              <a:tr h="527076">
                <a:tc>
                  <a:txBody>
                    <a:bodyPr/>
                    <a:lstStyle/>
                    <a:p>
                      <a:endParaRPr lang="en-GB" sz="17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5128300"/>
                  </a:ext>
                </a:extLst>
              </a:tr>
              <a:tr h="1152000">
                <a:tc>
                  <a:txBody>
                    <a:bodyPr/>
                    <a:lstStyle/>
                    <a:p>
                      <a:endParaRPr lang="en-GB" sz="1700" dirty="0"/>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73820777"/>
                  </a:ext>
                </a:extLst>
              </a:tr>
              <a:tr h="527076">
                <a:tc>
                  <a:txBody>
                    <a:bodyPr/>
                    <a:lstStyle/>
                    <a:p>
                      <a:endParaRPr lang="en-GB" sz="1700" dirty="0"/>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27715673"/>
                  </a:ext>
                </a:extLst>
              </a:tr>
            </a:tbl>
          </a:graphicData>
        </a:graphic>
      </p:graphicFrame>
    </p:spTree>
    <p:extLst>
      <p:ext uri="{BB962C8B-B14F-4D97-AF65-F5344CB8AC3E}">
        <p14:creationId xmlns:p14="http://schemas.microsoft.com/office/powerpoint/2010/main" val="2137970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sentence has used dashes to indicate parenthesis correctly? Tick one box.</a:t>
            </a:r>
          </a:p>
        </p:txBody>
      </p:sp>
      <p:graphicFrame>
        <p:nvGraphicFramePr>
          <p:cNvPr id="24" name="Table 23">
            <a:extLst>
              <a:ext uri="{FF2B5EF4-FFF2-40B4-BE49-F238E27FC236}">
                <a16:creationId xmlns:a16="http://schemas.microsoft.com/office/drawing/2014/main" id="{67568ABD-0432-4221-8AD2-FA2F3938E0D9}"/>
              </a:ext>
            </a:extLst>
          </p:cNvPr>
          <p:cNvGraphicFramePr>
            <a:graphicFrameLocks noGrp="1"/>
          </p:cNvGraphicFramePr>
          <p:nvPr>
            <p:extLst>
              <p:ext uri="{D42A27DB-BD31-4B8C-83A1-F6EECF244321}">
                <p14:modId xmlns:p14="http://schemas.microsoft.com/office/powerpoint/2010/main" val="1522921672"/>
              </p:ext>
            </p:extLst>
          </p:nvPr>
        </p:nvGraphicFramePr>
        <p:xfrm>
          <a:off x="1993428" y="2182622"/>
          <a:ext cx="4172837" cy="2706152"/>
        </p:xfrm>
        <a:graphic>
          <a:graphicData uri="http://schemas.openxmlformats.org/drawingml/2006/table">
            <a:tbl>
              <a:tblPr firstRow="1" bandRow="1">
                <a:tableStyleId>{5940675A-B579-460E-94D1-54222C63F5DA}</a:tableStyleId>
              </a:tblPr>
              <a:tblGrid>
                <a:gridCol w="4172837">
                  <a:extLst>
                    <a:ext uri="{9D8B030D-6E8A-4147-A177-3AD203B41FA5}">
                      <a16:colId xmlns:a16="http://schemas.microsoft.com/office/drawing/2014/main" val="3985628340"/>
                    </a:ext>
                  </a:extLst>
                </a:gridCol>
              </a:tblGrid>
              <a:tr h="937142">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dirty="0">
                          <a:solidFill>
                            <a:schemeClr val="bg1">
                              <a:lumMod val="50000"/>
                            </a:schemeClr>
                          </a:solidFill>
                          <a:latin typeface="Century Gothic" panose="020B0502020202020204" pitchFamily="34" charset="0"/>
                        </a:rPr>
                        <a:t>Every morning, Edith – who is a forgetful girl goes to school without brushing her teeth.</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000" b="1" dirty="0">
                        <a:latin typeface="Century Gothic" panose="020B0502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000" b="1" dirty="0">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47904298"/>
                  </a:ext>
                </a:extLst>
              </a:tr>
              <a:tr h="937142">
                <a:tc>
                  <a:txBody>
                    <a:bodyPr/>
                    <a:lstStyle/>
                    <a:p>
                      <a:pPr algn="l"/>
                      <a:r>
                        <a:rPr lang="en-GB" sz="2000" b="1" dirty="0">
                          <a:latin typeface="Century Gothic" panose="020B0502020202020204" pitchFamily="34" charset="0"/>
                        </a:rPr>
                        <a:t>Before going to bed each night, Mary – who is a good girl – brushes her teeth.</a:t>
                      </a: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76368401"/>
                  </a:ext>
                </a:extLst>
              </a:tr>
            </a:tbl>
          </a:graphicData>
        </a:graphic>
      </p:graphicFrame>
      <p:graphicFrame>
        <p:nvGraphicFramePr>
          <p:cNvPr id="25" name="Table 24">
            <a:extLst>
              <a:ext uri="{FF2B5EF4-FFF2-40B4-BE49-F238E27FC236}">
                <a16:creationId xmlns:a16="http://schemas.microsoft.com/office/drawing/2014/main" id="{11EEB8E2-ED10-49DD-9A8F-BCAA180D216C}"/>
              </a:ext>
            </a:extLst>
          </p:cNvPr>
          <p:cNvGraphicFramePr>
            <a:graphicFrameLocks noGrp="1"/>
          </p:cNvGraphicFramePr>
          <p:nvPr>
            <p:extLst>
              <p:ext uri="{D42A27DB-BD31-4B8C-83A1-F6EECF244321}">
                <p14:modId xmlns:p14="http://schemas.microsoft.com/office/powerpoint/2010/main" val="3544576705"/>
              </p:ext>
            </p:extLst>
          </p:nvPr>
        </p:nvGraphicFramePr>
        <p:xfrm>
          <a:off x="6465830" y="2537773"/>
          <a:ext cx="527076" cy="2206152"/>
        </p:xfrm>
        <a:graphic>
          <a:graphicData uri="http://schemas.openxmlformats.org/drawingml/2006/table">
            <a:tbl>
              <a:tblPr firstRow="1" bandRow="1">
                <a:tableStyleId>{5940675A-B579-460E-94D1-54222C63F5DA}</a:tableStyleId>
              </a:tblPr>
              <a:tblGrid>
                <a:gridCol w="527076">
                  <a:extLst>
                    <a:ext uri="{9D8B030D-6E8A-4147-A177-3AD203B41FA5}">
                      <a16:colId xmlns:a16="http://schemas.microsoft.com/office/drawing/2014/main" val="1452883118"/>
                    </a:ext>
                  </a:extLst>
                </a:gridCol>
              </a:tblGrid>
              <a:tr h="527076">
                <a:tc>
                  <a:txBody>
                    <a:bodyPr/>
                    <a:lstStyle/>
                    <a:p>
                      <a:endParaRPr lang="en-GB" sz="1700" dirty="0"/>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5128300"/>
                  </a:ext>
                </a:extLst>
              </a:tr>
              <a:tr h="1152000">
                <a:tc>
                  <a:txBody>
                    <a:bodyPr/>
                    <a:lstStyle/>
                    <a:p>
                      <a:endParaRPr lang="en-GB" sz="1700" dirty="0"/>
                    </a:p>
                  </a:txBody>
                  <a:tcPr marL="0" marR="0" marT="0" marB="0">
                    <a:lnL w="12700" cmpd="sng">
                      <a:noFill/>
                    </a:lnL>
                    <a:lnR w="12700" cmpd="sng">
                      <a:noFill/>
                    </a:lnR>
                    <a:lnT w="12700" cap="flat" cmpd="sng" algn="ctr">
                      <a:solidFill>
                        <a:schemeClr val="bg1">
                          <a:lumMod val="50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73820777"/>
                  </a:ext>
                </a:extLst>
              </a:tr>
              <a:tr h="527076">
                <a:tc>
                  <a:txBody>
                    <a:bodyPr/>
                    <a:lstStyle/>
                    <a:p>
                      <a:pPr algn="ctr"/>
                      <a:r>
                        <a:rPr lang="en-GB" sz="2800" dirty="0">
                          <a:solidFill>
                            <a:srgbClr val="FF0000"/>
                          </a:solidFill>
                          <a:sym typeface="Wingdings" panose="05000000000000000000" pitchFamily="2" charset="2"/>
                        </a:rPr>
                        <a:t></a:t>
                      </a:r>
                      <a:endParaRPr lang="en-GB" sz="2800" dirty="0">
                        <a:solidFill>
                          <a:srgbClr val="FF0000"/>
                        </a:solidFill>
                      </a:endParaRP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27715673"/>
                  </a:ext>
                </a:extLst>
              </a:tr>
            </a:tbl>
          </a:graphicData>
        </a:graphic>
      </p:graphicFrame>
    </p:spTree>
    <p:extLst>
      <p:ext uri="{BB962C8B-B14F-4D97-AF65-F5344CB8AC3E}">
        <p14:creationId xmlns:p14="http://schemas.microsoft.com/office/powerpoint/2010/main" val="2622521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parenthesis in the sentence below.</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Eventually, he got 100% in his spelling test – thank goodness – so he was allowed the treat he had asked for from his mum!</a:t>
            </a:r>
          </a:p>
        </p:txBody>
      </p:sp>
    </p:spTree>
    <p:extLst>
      <p:ext uri="{BB962C8B-B14F-4D97-AF65-F5344CB8AC3E}">
        <p14:creationId xmlns:p14="http://schemas.microsoft.com/office/powerpoint/2010/main" val="1013724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parenthesis in the sentence below.</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Eventually, he got 100% in his spelling test – </a:t>
            </a:r>
            <a:r>
              <a:rPr lang="en-GB" sz="2000" b="1" u="sng" dirty="0">
                <a:solidFill>
                  <a:srgbClr val="FF0000"/>
                </a:solidFill>
                <a:latin typeface="Century Gothic" panose="020B0502020202020204" pitchFamily="34" charset="0"/>
              </a:rPr>
              <a:t>thank goodness </a:t>
            </a:r>
            <a:r>
              <a:rPr lang="en-GB" sz="2000" b="1" dirty="0">
                <a:solidFill>
                  <a:schemeClr val="tx1"/>
                </a:solidFill>
                <a:latin typeface="Century Gothic" panose="020B0502020202020204" pitchFamily="34" charset="0"/>
              </a:rPr>
              <a:t>– so he was allowed the treat he had asked for from his mum!</a:t>
            </a:r>
          </a:p>
        </p:txBody>
      </p:sp>
    </p:spTree>
    <p:extLst>
      <p:ext uri="{BB962C8B-B14F-4D97-AF65-F5344CB8AC3E}">
        <p14:creationId xmlns:p14="http://schemas.microsoft.com/office/powerpoint/2010/main" val="1098019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needs dashes to indicate parenthesis.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Behind the bush, the fox who was very hungry was waiting to pounce so that he could catch his dinner.</a:t>
            </a:r>
          </a:p>
        </p:txBody>
      </p:sp>
    </p:spTree>
    <p:extLst>
      <p:ext uri="{BB962C8B-B14F-4D97-AF65-F5344CB8AC3E}">
        <p14:creationId xmlns:p14="http://schemas.microsoft.com/office/powerpoint/2010/main" val="383354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needs dashes to indicate parenthesis.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Behind the bush, the fox who was very hungry was waiting to pounce so that he could catch his dinner.</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True</a:t>
            </a:r>
          </a:p>
          <a:p>
            <a:pPr lvl="0" defTabSz="685800">
              <a:defRPr/>
            </a:pPr>
            <a:endParaRPr lang="en-GB" sz="2000" b="1" dirty="0">
              <a:solidFill>
                <a:srgbClr val="FF0000"/>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Behind the bush, the fox – who was very hungry – was waiting to pounce so that he could catch his dinner. </a:t>
            </a:r>
          </a:p>
        </p:txBody>
      </p:sp>
    </p:spTree>
    <p:extLst>
      <p:ext uri="{BB962C8B-B14F-4D97-AF65-F5344CB8AC3E}">
        <p14:creationId xmlns:p14="http://schemas.microsoft.com/office/powerpoint/2010/main" val="2995945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Use dashes to insert your own parenthesis to complete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Yesterday, my teacher </a:t>
            </a:r>
            <a:r>
              <a:rPr lang="en-GB" sz="2000" b="1" spc="-300" dirty="0">
                <a:solidFill>
                  <a:schemeClr val="tx1"/>
                </a:solidFill>
                <a:latin typeface="Century Gothic" panose="020B0502020202020204" pitchFamily="34" charset="0"/>
              </a:rPr>
              <a:t>_______________________</a:t>
            </a:r>
            <a:r>
              <a:rPr lang="en-GB" sz="2000" b="1" dirty="0">
                <a:solidFill>
                  <a:schemeClr val="tx1"/>
                </a:solidFill>
                <a:latin typeface="Century Gothic" panose="020B0502020202020204" pitchFamily="34" charset="0"/>
              </a:rPr>
              <a:t>  gave us five hours of homework to do even though it was school the next day.</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Use dashes to insert your own parenthesis to complete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Yesterday, my teacher </a:t>
            </a:r>
            <a:r>
              <a:rPr lang="en-GB" sz="2000" b="1" spc="-300" dirty="0">
                <a:solidFill>
                  <a:schemeClr val="tx1"/>
                </a:solidFill>
                <a:latin typeface="Century Gothic" panose="020B0502020202020204" pitchFamily="34" charset="0"/>
              </a:rPr>
              <a:t>_______________________</a:t>
            </a:r>
            <a:r>
              <a:rPr lang="en-GB" sz="2000" b="1" dirty="0">
                <a:solidFill>
                  <a:schemeClr val="tx1"/>
                </a:solidFill>
                <a:latin typeface="Century Gothic" panose="020B0502020202020204" pitchFamily="34" charset="0"/>
              </a:rPr>
              <a:t>  gave us five hours of homework to do even though it was school the next day.</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Various answers, for example: </a:t>
            </a:r>
          </a:p>
          <a:p>
            <a:pPr lvl="0" defTabSz="514350">
              <a:defRPr/>
            </a:pPr>
            <a:endParaRPr lang="en-GB" sz="2000" b="1" dirty="0">
              <a:solidFill>
                <a:srgbClr val="FF0000"/>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Yesterday, my teacher – the evil Mr Dogood – gave us five hours of homework to do even though it was school the next day.</a:t>
            </a:r>
          </a:p>
        </p:txBody>
      </p:sp>
    </p:spTree>
    <p:extLst>
      <p:ext uri="{BB962C8B-B14F-4D97-AF65-F5344CB8AC3E}">
        <p14:creationId xmlns:p14="http://schemas.microsoft.com/office/powerpoint/2010/main" val="4167703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Rewrite the sentence below and reposition the parenthesis at the end of the sentence. Punctuate your sentence correctly.</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This morning, they cooked the turkey – it was the size of a horse – in a very large oven and served it with some delicious roast potatoes.</a:t>
            </a:r>
          </a:p>
        </p:txBody>
      </p:sp>
    </p:spTree>
    <p:extLst>
      <p:ext uri="{BB962C8B-B14F-4D97-AF65-F5344CB8AC3E}">
        <p14:creationId xmlns:p14="http://schemas.microsoft.com/office/powerpoint/2010/main" val="4194817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Rewrite the sentence below and reposition the parenthesis at the end of the sentence. Punctuate your sentence correctly.</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defTabSz="685800">
              <a:defRPr/>
            </a:pPr>
            <a:r>
              <a:rPr lang="en-GB" sz="2000" b="1" dirty="0">
                <a:solidFill>
                  <a:prstClr val="black"/>
                </a:solidFill>
                <a:latin typeface="Century Gothic" panose="020B0502020202020204" pitchFamily="34" charset="0"/>
              </a:rPr>
              <a:t>This morning, they cooked the turkey – it was the size of a horse – in a very large oven and served it with some delicious roast potatoes.</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This morning, they cooked the turkey in a very large oven and served it with some delicious roast potatoes – it was the size of a horse.</a:t>
            </a:r>
          </a:p>
        </p:txBody>
      </p:sp>
    </p:spTree>
    <p:extLst>
      <p:ext uri="{BB962C8B-B14F-4D97-AF65-F5344CB8AC3E}">
        <p14:creationId xmlns:p14="http://schemas.microsoft.com/office/powerpoint/2010/main" val="117080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Cara has used dashes for parenthesis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Jumping up at the window – the dog – angry that someone was by his house barked loudly at the postman and frightened the postman away.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why. </a:t>
            </a:r>
            <a:endParaRPr lang="en-GB" sz="32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10986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Cara has used dashes for parenthesis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Jumping up at the window – the dog – angry that someone was by his house barked loudly at the postman and frightened the postman away.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why.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Cara is incorrect because...</a:t>
            </a:r>
            <a:endParaRPr lang="en-GB" sz="32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1302827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Cara has used dashes for parenthesis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Jumping up at the window – the dog – angry that someone was by his house barked loudly at the postman and frightened the postman away.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why. </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Cara is incorrect because it should be: Jumping up at the window, the dog – angry that someone was by his house – barked loudly at the postman and frightened the postman away.</a:t>
            </a:r>
          </a:p>
          <a:p>
            <a:endParaRPr lang="en-GB" sz="32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1589677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C6017F7D-6632-4934-A9E4-2FA1978062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sharepoint/v3"/>
    <ds:schemaRef ds:uri="http://purl.org/dc/elements/1.1/"/>
    <ds:schemaRef ds:uri="http://schemas.microsoft.com/office/2006/documentManagement/types"/>
    <ds:schemaRef ds:uri="http://purl.org/dc/dcmitype/"/>
    <ds:schemaRef ds:uri="http://schemas.microsoft.com/office/infopath/2007/PartnerControls"/>
    <ds:schemaRef ds:uri="86144f90-c7b6-48d0-aae5-f5e9e48cc3df"/>
    <ds:schemaRef ds:uri="http://schemas.openxmlformats.org/package/2006/metadata/core-properties"/>
    <ds:schemaRef ds:uri="http://schemas.microsoft.com/office/2006/metadata/properties"/>
    <ds:schemaRef ds:uri="0f0ae0ff-29c4-4766-b250-c1a9bee8d430"/>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220</TotalTime>
  <Words>1388</Words>
  <Application>Microsoft Office PowerPoint</Application>
  <PresentationFormat>On-screen Show (4:3)</PresentationFormat>
  <Paragraphs>271</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Bridget Charles</cp:lastModifiedBy>
  <cp:revision>2</cp:revision>
  <dcterms:created xsi:type="dcterms:W3CDTF">2018-03-17T10:08:43Z</dcterms:created>
  <dcterms:modified xsi:type="dcterms:W3CDTF">2021-03-01T12:27:59Z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