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12"/>
  </p:notesMasterIdLst>
  <p:sldIdLst>
    <p:sldId id="411" r:id="rId6"/>
    <p:sldId id="414" r:id="rId7"/>
    <p:sldId id="415" r:id="rId8"/>
    <p:sldId id="417" r:id="rId9"/>
    <p:sldId id="420" r:id="rId10"/>
    <p:sldId id="421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67" d="100"/>
          <a:sy n="67" d="100"/>
        </p:scale>
        <p:origin x="1124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652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8401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6398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0045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893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© White</a:t>
            </a:r>
            <a:r>
              <a:rPr lang="en-GB" sz="1200" baseline="0" dirty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/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/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7.png"/><Relationship Id="rId7" Type="http://schemas.openxmlformats.org/officeDocument/2006/relationships/image" Target="../media/image2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5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png"/><Relationship Id="rId3" Type="http://schemas.openxmlformats.org/officeDocument/2006/relationships/image" Target="../media/image18.png"/><Relationship Id="rId7" Type="http://schemas.openxmlformats.org/officeDocument/2006/relationships/image" Target="../media/image2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8.png"/><Relationship Id="rId5" Type="http://schemas.openxmlformats.org/officeDocument/2006/relationships/image" Target="../media/image20.png"/><Relationship Id="rId15" Type="http://schemas.openxmlformats.org/officeDocument/2006/relationships/image" Target="../media/image12.png"/><Relationship Id="rId10" Type="http://schemas.openxmlformats.org/officeDocument/2006/relationships/image" Target="../media/image5.png"/><Relationship Id="rId4" Type="http://schemas.openxmlformats.org/officeDocument/2006/relationships/image" Target="../media/image19.png"/><Relationship Id="rId9" Type="http://schemas.openxmlformats.org/officeDocument/2006/relationships/image" Target="../media/image7.png"/><Relationship Id="rId1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22.png"/><Relationship Id="rId7" Type="http://schemas.openxmlformats.org/officeDocument/2006/relationships/image" Target="../media/image5.pn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24860" y="736900"/>
            <a:ext cx="80562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6000" dirty="0">
                <a:solidFill>
                  <a:prstClr val="black"/>
                </a:solidFill>
                <a:latin typeface="Gill Sans MT" panose="020B0502020104020203" pitchFamily="34" charset="0"/>
              </a:rPr>
              <a:t>Money Problem Solving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5916" y="736900"/>
            <a:ext cx="1380622" cy="13755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727" y="2112446"/>
            <a:ext cx="1292653" cy="11517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074" y="3264463"/>
            <a:ext cx="1437115" cy="14371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2320" y="4730931"/>
            <a:ext cx="1574625" cy="156972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E972218-03CA-44D0-9AF6-DCB850A341E1}"/>
              </a:ext>
            </a:extLst>
          </p:cNvPr>
          <p:cNvSpPr txBox="1"/>
          <p:nvPr/>
        </p:nvSpPr>
        <p:spPr>
          <a:xfrm>
            <a:off x="2242724" y="3182259"/>
            <a:ext cx="50912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Have a go at solving the problems</a:t>
            </a:r>
          </a:p>
          <a:p>
            <a:r>
              <a:rPr lang="en-GB" sz="2800" dirty="0"/>
              <a:t> on the following slides </a:t>
            </a:r>
          </a:p>
        </p:txBody>
      </p:sp>
    </p:spTree>
    <p:extLst>
      <p:ext uri="{BB962C8B-B14F-4D97-AF65-F5344CB8AC3E}">
        <p14:creationId xmlns:p14="http://schemas.microsoft.com/office/powerpoint/2010/main" val="582017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thinks that she has £10 and 3 p.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she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466" y="2495854"/>
            <a:ext cx="1331942" cy="122482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165" y="1735959"/>
            <a:ext cx="1331943" cy="11736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3926" y="1580771"/>
            <a:ext cx="1331943" cy="11736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74" y="1905887"/>
            <a:ext cx="3250685" cy="1797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625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thinks there is more than £5 but less than £6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Dora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Convince me.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2478244"/>
            <a:ext cx="2934847" cy="15059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153" y="1748275"/>
            <a:ext cx="1574625" cy="156972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1763" y="1715831"/>
            <a:ext cx="1437115" cy="14371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3598" y="2766456"/>
            <a:ext cx="1437115" cy="14371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091" y="2923853"/>
            <a:ext cx="1437115" cy="14371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384" y="3485013"/>
            <a:ext cx="1292653" cy="11517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4372" y="4131877"/>
            <a:ext cx="1292653" cy="11517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405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£5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she got enough money to buy a car and two apples?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combinations of items could Rosie buy with £5?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820" y="2338209"/>
            <a:ext cx="1526700" cy="937399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1021692" y="3510900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£3 and 35 p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872" y="2131788"/>
            <a:ext cx="1624007" cy="1393679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4966648" y="3510899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£2 and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55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p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225" y="4150915"/>
            <a:ext cx="1102100" cy="10584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04019">
            <a:off x="5554265" y="3989297"/>
            <a:ext cx="1033824" cy="1587483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985797" y="5296214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85 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917691" y="5293845"/>
            <a:ext cx="2464955" cy="58086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75 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6400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spends £7 and 76 p on a birthday cake.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pays with a £10 note.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much change does she get?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shopkeeper gives her six coins for her change.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coins could they be?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049" y="1214969"/>
            <a:ext cx="1564205" cy="221007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0466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has £4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He buys a pencil for £1 and 20 p and a book for £1 and 45 p.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bar model represents the question?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know.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Use the correct bar model to help you calculate how much change Amir receives.</a:t>
            </a:r>
          </a:p>
        </p:txBody>
      </p:sp>
      <p:sp>
        <p:nvSpPr>
          <p:cNvPr id="33" name="Right Brace 32"/>
          <p:cNvSpPr/>
          <p:nvPr/>
        </p:nvSpPr>
        <p:spPr>
          <a:xfrm rot="16200000">
            <a:off x="2682038" y="1802483"/>
            <a:ext cx="270410" cy="3855384"/>
          </a:xfrm>
          <a:prstGeom prst="rightBrace">
            <a:avLst>
              <a:gd name="adj1" fmla="val 83269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853675" y="3101058"/>
            <a:ext cx="1885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£4</a:t>
            </a:r>
          </a:p>
        </p:txBody>
      </p:sp>
      <p:sp>
        <p:nvSpPr>
          <p:cNvPr id="39" name="Right Brace 38"/>
          <p:cNvSpPr/>
          <p:nvPr/>
        </p:nvSpPr>
        <p:spPr>
          <a:xfrm rot="16200000">
            <a:off x="7270483" y="1798508"/>
            <a:ext cx="236886" cy="3896857"/>
          </a:xfrm>
          <a:prstGeom prst="rightBrace">
            <a:avLst>
              <a:gd name="adj1" fmla="val 83269"/>
              <a:gd name="adj2" fmla="val 50000"/>
            </a:avLst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46092" y="3109641"/>
            <a:ext cx="1885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GB" sz="2400" dirty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849051"/>
            <a:ext cx="964763" cy="96121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5545" y="922437"/>
            <a:ext cx="903291" cy="80480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755" y="1776760"/>
            <a:ext cx="1004240" cy="100424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2375" y="1619120"/>
            <a:ext cx="1100330" cy="10969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6490" y="2909559"/>
            <a:ext cx="890341" cy="78449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540" y="51668"/>
            <a:ext cx="979600" cy="90082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9236" y="-38008"/>
            <a:ext cx="979600" cy="96932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07972" y="2498071"/>
            <a:ext cx="1234692" cy="140008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609" y="3838169"/>
            <a:ext cx="1986227" cy="101917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889" y="4861873"/>
            <a:ext cx="2020972" cy="111761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0534" y="5979488"/>
            <a:ext cx="2093357" cy="1178418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166840"/>
              </p:ext>
            </p:extLst>
          </p:nvPr>
        </p:nvGraphicFramePr>
        <p:xfrm>
          <a:off x="848079" y="3979754"/>
          <a:ext cx="389685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8952">
                  <a:extLst>
                    <a:ext uri="{9D8B030D-6E8A-4147-A177-3AD203B41FA5}">
                      <a16:colId xmlns:a16="http://schemas.microsoft.com/office/drawing/2014/main" val="40372084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3557412570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755017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£1 and 20 p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£1 and 45 p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?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443093"/>
                  </a:ext>
                </a:extLst>
              </a:tr>
            </a:tbl>
          </a:graphicData>
        </a:graphic>
      </p:graphicFrame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113911"/>
              </p:ext>
            </p:extLst>
          </p:nvPr>
        </p:nvGraphicFramePr>
        <p:xfrm>
          <a:off x="5440496" y="3979754"/>
          <a:ext cx="389685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8952">
                  <a:extLst>
                    <a:ext uri="{9D8B030D-6E8A-4147-A177-3AD203B41FA5}">
                      <a16:colId xmlns:a16="http://schemas.microsoft.com/office/drawing/2014/main" val="40372084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3557412570"/>
                    </a:ext>
                  </a:extLst>
                </a:gridCol>
                <a:gridCol w="1298952">
                  <a:extLst>
                    <a:ext uri="{9D8B030D-6E8A-4147-A177-3AD203B41FA5}">
                      <a16:colId xmlns:a16="http://schemas.microsoft.com/office/drawing/2014/main" val="75501777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£4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£1 and 20 p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Gill Sans MT" panose="020B0502020104020203" pitchFamily="34" charset="0"/>
                        </a:rPr>
                        <a:t>£1</a:t>
                      </a:r>
                      <a:r>
                        <a:rPr lang="en-GB" baseline="0" dirty="0">
                          <a:latin typeface="Gill Sans MT" panose="020B0502020104020203" pitchFamily="34" charset="0"/>
                        </a:rPr>
                        <a:t> and 45 p</a:t>
                      </a:r>
                      <a:endParaRPr lang="en-GB" dirty="0">
                        <a:latin typeface="Gill Sans MT" panose="020B0502020104020203" pitchFamily="34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44430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214496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purl.org/dc/elements/1.1/"/>
    <ds:schemaRef ds:uri="522d4c35-b548-4432-90ae-af4376e1c4b4"/>
    <ds:schemaRef ds:uri="http://purl.org/dc/terms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1846</TotalTime>
  <Words>228</Words>
  <Application>Microsoft Office PowerPoint</Application>
  <PresentationFormat>A4 Paper (210x297 mm)</PresentationFormat>
  <Paragraphs>81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Gill Sans MT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Treasurer Festival2026</cp:lastModifiedBy>
  <cp:revision>72</cp:revision>
  <dcterms:created xsi:type="dcterms:W3CDTF">2019-02-04T08:17:32Z</dcterms:created>
  <dcterms:modified xsi:type="dcterms:W3CDTF">2021-02-23T11:40:03Z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